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75" r:id="rId6"/>
    <p:sldId id="276" r:id="rId7"/>
    <p:sldId id="277" r:id="rId8"/>
    <p:sldId id="260" r:id="rId9"/>
    <p:sldId id="261" r:id="rId10"/>
    <p:sldId id="262" r:id="rId11"/>
    <p:sldId id="263" r:id="rId12"/>
    <p:sldId id="278" r:id="rId13"/>
    <p:sldId id="279" r:id="rId14"/>
    <p:sldId id="280" r:id="rId15"/>
    <p:sldId id="281" r:id="rId16"/>
    <p:sldId id="282" r:id="rId17"/>
    <p:sldId id="283" r:id="rId18"/>
    <p:sldId id="284" r:id="rId19"/>
    <p:sldId id="285" r:id="rId20"/>
    <p:sldId id="264" r:id="rId21"/>
    <p:sldId id="265" r:id="rId22"/>
    <p:sldId id="266" r:id="rId23"/>
    <p:sldId id="267" r:id="rId24"/>
    <p:sldId id="268" r:id="rId25"/>
    <p:sldId id="269" r:id="rId26"/>
    <p:sldId id="270" r:id="rId27"/>
    <p:sldId id="271" r:id="rId28"/>
    <p:sldId id="272" r:id="rId29"/>
    <p:sldId id="273" r:id="rId30"/>
    <p:sldId id="286" r:id="rId31"/>
    <p:sldId id="287" r:id="rId32"/>
    <p:sldId id="288" r:id="rId33"/>
    <p:sldId id="289" r:id="rId34"/>
    <p:sldId id="290" r:id="rId35"/>
    <p:sldId id="298" r:id="rId36"/>
    <p:sldId id="299" r:id="rId37"/>
    <p:sldId id="300" r:id="rId38"/>
    <p:sldId id="301" r:id="rId39"/>
    <p:sldId id="302" r:id="rId40"/>
    <p:sldId id="291" r:id="rId41"/>
    <p:sldId id="292" r:id="rId42"/>
    <p:sldId id="293" r:id="rId43"/>
    <p:sldId id="294" r:id="rId44"/>
    <p:sldId id="295" r:id="rId45"/>
    <p:sldId id="296" r:id="rId46"/>
    <p:sldId id="297"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3/13/2018</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nchor="ct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3/13/2018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3/13/2018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it-IT" smtClean="0"/>
              <a:t>Fare clic per modificare lo stile del titolo</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3/13/2018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3/13/2018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3/13/2018</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www.bosettiegatti.eu/info/norme/statali/2016_0050_coordinato.htm"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it.wikipedia.org/wiki/Soggetto_di_diritto" TargetMode="External"/><Relationship Id="rId7" Type="http://schemas.openxmlformats.org/officeDocument/2006/relationships/hyperlink" Target="https://it.wikipedia.org/wiki/Servizio_pubblico" TargetMode="External"/><Relationship Id="rId2" Type="http://schemas.openxmlformats.org/officeDocument/2006/relationships/hyperlink" Target="https://it.wikipedia.org/wiki/Pubblica_amministrazione_italiana" TargetMode="External"/><Relationship Id="rId1" Type="http://schemas.openxmlformats.org/officeDocument/2006/relationships/slideLayout" Target="../slideLayouts/slideLayout2.xml"/><Relationship Id="rId6" Type="http://schemas.openxmlformats.org/officeDocument/2006/relationships/hyperlink" Target="https://it.wikipedia.org/wiki/Lavori_pubblici" TargetMode="External"/><Relationship Id="rId5" Type="http://schemas.openxmlformats.org/officeDocument/2006/relationships/hyperlink" Target="https://it.wikipedia.org/wiki/Concessione" TargetMode="External"/><Relationship Id="rId4" Type="http://schemas.openxmlformats.org/officeDocument/2006/relationships/hyperlink" Target="https://it.wikipedia.org/wiki/Appalto_pubblico" TargetMode="External"/></Relationships>
</file>

<file path=ppt/slides/_rels/slide36.xml.rels><?xml version="1.0" encoding="UTF-8" standalone="yes"?>
<Relationships xmlns="http://schemas.openxmlformats.org/package/2006/relationships"><Relationship Id="rId2" Type="http://schemas.openxmlformats.org/officeDocument/2006/relationships/hyperlink" Target="https://it.wikipedia.org/wiki/Centrale_di_committenza"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s://it.wikipedia.org/wiki/Consorzio" TargetMode="External"/><Relationship Id="rId3" Type="http://schemas.openxmlformats.org/officeDocument/2006/relationships/hyperlink" Target="https://it.wikipedia.org/wiki/Stato" TargetMode="External"/><Relationship Id="rId7" Type="http://schemas.openxmlformats.org/officeDocument/2006/relationships/hyperlink" Target="https://it.wikipedia.org/wiki/Associazione_(diritto)" TargetMode="External"/><Relationship Id="rId2" Type="http://schemas.openxmlformats.org/officeDocument/2006/relationships/hyperlink" Target="https://it.wikipedia.org/wiki/Amministrazione_pubblica" TargetMode="External"/><Relationship Id="rId1" Type="http://schemas.openxmlformats.org/officeDocument/2006/relationships/slideLayout" Target="../slideLayouts/slideLayout2.xml"/><Relationship Id="rId6" Type="http://schemas.openxmlformats.org/officeDocument/2006/relationships/hyperlink" Target="https://it.wikipedia.org/wiki/Organismo_di_diritto_pubblico" TargetMode="External"/><Relationship Id="rId5" Type="http://schemas.openxmlformats.org/officeDocument/2006/relationships/hyperlink" Target="https://it.wikipedia.org/wiki/Ente_pubblico" TargetMode="External"/><Relationship Id="rId4" Type="http://schemas.openxmlformats.org/officeDocument/2006/relationships/hyperlink" Target="https://it.wikipedia.org/wiki/Ente_territoriale"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it.wikipedia.org/wiki/Permesso_di_costruire"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endParaRPr lang="it-IT" dirty="0"/>
          </a:p>
        </p:txBody>
      </p:sp>
      <p:sp>
        <p:nvSpPr>
          <p:cNvPr id="5" name="Segnaposto contenuto 4"/>
          <p:cNvSpPr>
            <a:spLocks noGrp="1"/>
          </p:cNvSpPr>
          <p:nvPr>
            <p:ph idx="1"/>
          </p:nvPr>
        </p:nvSpPr>
        <p:spPr/>
        <p:txBody>
          <a:bodyPr>
            <a:normAutofit/>
          </a:bodyPr>
          <a:lstStyle/>
          <a:p>
            <a:r>
              <a:rPr lang="it-IT" sz="4000" dirty="0" smtClean="0"/>
              <a:t>PRINCIPI GENERALI</a:t>
            </a:r>
            <a:endParaRPr lang="it-IT" sz="4000" dirty="0"/>
          </a:p>
        </p:txBody>
      </p:sp>
    </p:spTree>
    <p:extLst>
      <p:ext uri="{BB962C8B-B14F-4D97-AF65-F5344CB8AC3E}">
        <p14:creationId xmlns:p14="http://schemas.microsoft.com/office/powerpoint/2010/main" xmlns="" val="36568828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CONTRATTI MISTI</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I contratti, nei settori ordinari o nei settori speciali, o le concessioni, che hanno in ciascun rispettivo ambito, </a:t>
            </a:r>
            <a:r>
              <a:rPr lang="it-IT" sz="2800" b="1" dirty="0"/>
              <a:t>ad oggetto due o </a:t>
            </a:r>
            <a:r>
              <a:rPr lang="it-IT" sz="2800" b="1" dirty="0" smtClean="0"/>
              <a:t>più </a:t>
            </a:r>
            <a:r>
              <a:rPr lang="it-IT" sz="2800" b="1" dirty="0"/>
              <a:t>tipi di prestazioni</a:t>
            </a:r>
            <a:r>
              <a:rPr lang="it-IT" sz="2800" dirty="0"/>
              <a:t>, sono aggiudicati secondo le disposizioni applicabili al tipo di appalto che caratterizza l'oggetto principale del contratto in questione</a:t>
            </a:r>
          </a:p>
        </p:txBody>
      </p:sp>
    </p:spTree>
    <p:extLst>
      <p:ext uri="{BB962C8B-B14F-4D97-AF65-F5344CB8AC3E}">
        <p14:creationId xmlns:p14="http://schemas.microsoft.com/office/powerpoint/2010/main" xmlns="" val="21028237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a:t>Nel caso di contratti misti, che consistono in parte in servizi ai sensi della parte II, titolo VI, capo II, e in parte in altri servizi, oppure in contratti misti comprendenti </a:t>
            </a:r>
            <a:r>
              <a:rPr lang="it-IT" sz="2800" b="1" dirty="0"/>
              <a:t>in parte servizi e in parte forniture</a:t>
            </a:r>
            <a:r>
              <a:rPr lang="it-IT" sz="2800" dirty="0"/>
              <a:t>, l'oggetto principale </a:t>
            </a:r>
            <a:r>
              <a:rPr lang="it-IT" sz="2800" dirty="0" err="1"/>
              <a:t>e'</a:t>
            </a:r>
            <a:r>
              <a:rPr lang="it-IT" sz="2800" dirty="0"/>
              <a:t> determinato in base al </a:t>
            </a:r>
            <a:r>
              <a:rPr lang="it-IT" sz="2800" u="sng" dirty="0"/>
              <a:t>valore stimato </a:t>
            </a:r>
            <a:r>
              <a:rPr lang="it-IT" sz="2800" u="sng" dirty="0" err="1"/>
              <a:t>piu'</a:t>
            </a:r>
            <a:r>
              <a:rPr lang="it-IT" sz="2800" u="sng" dirty="0"/>
              <a:t> elevato tra quelli dei rispettivi servizi o forniture</a:t>
            </a:r>
          </a:p>
        </p:txBody>
      </p:sp>
    </p:spTree>
    <p:extLst>
      <p:ext uri="{BB962C8B-B14F-4D97-AF65-F5344CB8AC3E}">
        <p14:creationId xmlns:p14="http://schemas.microsoft.com/office/powerpoint/2010/main" xmlns="" val="22043970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indent="0">
              <a:buNone/>
            </a:pPr>
            <a:r>
              <a:rPr lang="it-IT" sz="2800" dirty="0"/>
              <a:t>Se le diverse parti di un determinato contratto sono oggettivamente non separabili, il regime giuridico applicabile </a:t>
            </a:r>
            <a:r>
              <a:rPr lang="it-IT" sz="2800" dirty="0" err="1"/>
              <a:t>e'</a:t>
            </a:r>
            <a:r>
              <a:rPr lang="it-IT" sz="2800" dirty="0"/>
              <a:t> determinato in base all'oggetto principale del contratto in questione.</a:t>
            </a:r>
          </a:p>
        </p:txBody>
      </p:sp>
    </p:spTree>
    <p:extLst>
      <p:ext uri="{BB962C8B-B14F-4D97-AF65-F5344CB8AC3E}">
        <p14:creationId xmlns:p14="http://schemas.microsoft.com/office/powerpoint/2010/main" xmlns="" val="22129100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Nel caso di contratti misti che contengono </a:t>
            </a:r>
            <a:r>
              <a:rPr lang="it-IT" sz="2800" u="sng" dirty="0" smtClean="0"/>
              <a:t>elementi di appalti di forniture, lavori e servizi e di concessioni,</a:t>
            </a:r>
            <a:r>
              <a:rPr lang="it-IT" sz="2800" dirty="0" smtClean="0"/>
              <a:t> la disposizione prevede che il contratto misto </a:t>
            </a:r>
            <a:r>
              <a:rPr lang="it-IT" sz="2800" b="1" dirty="0" smtClean="0"/>
              <a:t>sia aggiudicato </a:t>
            </a:r>
            <a:r>
              <a:rPr lang="it-IT" sz="2800" dirty="0" smtClean="0"/>
              <a:t>in conformità con le disposizioni del presente codice, </a:t>
            </a:r>
            <a:r>
              <a:rPr lang="it-IT" sz="2800" u="sng" dirty="0" smtClean="0"/>
              <a:t>che disciplinano gli appalti nei settori ordinari,</a:t>
            </a:r>
            <a:r>
              <a:rPr lang="it-IT" sz="2800" dirty="0" smtClean="0"/>
              <a:t> </a:t>
            </a:r>
            <a:r>
              <a:rPr lang="it-IT" sz="2800" u="sng" dirty="0" smtClean="0"/>
              <a:t>purché</a:t>
            </a:r>
            <a:r>
              <a:rPr lang="it-IT" sz="2800" dirty="0" smtClean="0"/>
              <a:t> il </a:t>
            </a:r>
            <a:r>
              <a:rPr lang="it-IT" sz="2800" u="sng" dirty="0" smtClean="0"/>
              <a:t>valore stimato </a:t>
            </a:r>
            <a:r>
              <a:rPr lang="it-IT" sz="2800" dirty="0" smtClean="0"/>
              <a:t>della parte del contratto che costituisce un appalto disciplinato da tali disposizioni sia </a:t>
            </a:r>
            <a:r>
              <a:rPr lang="it-IT" sz="2800" u="sng" dirty="0" smtClean="0"/>
              <a:t>pari o superiore alle soglie di rilevanza comunitaria</a:t>
            </a:r>
            <a:endParaRPr lang="it-IT" sz="2800" u="sng"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L’appalto </a:t>
            </a:r>
            <a:r>
              <a:rPr lang="it-IT" sz="2800" dirty="0" smtClean="0"/>
              <a:t>è aggiudicato secondo le disposizioni del nuovo codice che disciplinano gli appalti nei settori speciali se una delle attività cui è destinato l'appalto è disciplinata dalle disposizioni relative all’aggiudicazione degli appalti nei settori speciali e l'altra dalle disposizioni relative all’aggiudicazione delle concessioni</a:t>
            </a:r>
            <a:endParaRPr lang="it-IT"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l'appalto è aggiudicato secondo il nuovo codice se una delle attività cui è destinato l'appalto è disciplinata dalle disposizioni relative all’aggiudicazione degli appalti nei settori speciali e l'altra non è soggetta né a tali disposizioni, né a quelle relative all’aggiudicazione degli appalti nei settori ordinari o alle disposizioni relative all’aggiudicazione delle concessioni.</a:t>
            </a:r>
            <a:endParaRPr lang="it-IT"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marL="0" indent="0">
              <a:buNone/>
            </a:pPr>
            <a:r>
              <a:rPr lang="it-IT" sz="2800" dirty="0"/>
              <a:t>Tutti gli atti delle amministrazioni aggiudicatrici e degli enti aggiudicatori relativi alla programmazione di lavori, opere, servizi e forniture, </a:t>
            </a:r>
            <a:r>
              <a:rPr lang="it-IT" sz="2800" dirty="0" err="1"/>
              <a:t>nonche</a:t>
            </a:r>
            <a:r>
              <a:rPr lang="it-IT" sz="2800" dirty="0"/>
              <a:t>' alle procedure per l'affidamento di appalti pubblici di servizi, forniture, lavori e opere, di concorsi pubblici di progettazione, di concorsi di idee e di concessioni</a:t>
            </a:r>
            <a:r>
              <a:rPr lang="it-IT" sz="2800" dirty="0" smtClean="0"/>
              <a:t>,, </a:t>
            </a:r>
            <a:r>
              <a:rPr lang="it-IT" sz="2800" u="sng" dirty="0"/>
              <a:t>devono essere pubblicati e aggiornati sul profilo del committente,</a:t>
            </a:r>
            <a:r>
              <a:rPr lang="it-IT" sz="2800" dirty="0"/>
              <a:t> nella sezione "Amministrazione trasparente e pubblicati sul sito del Ministero delle infrastrutture e dei trasporti e sulla piattaforma digitale istituita presso l'ANAC, anche tramite i sistemi informatizzati regionali</a:t>
            </a:r>
          </a:p>
        </p:txBody>
      </p:sp>
    </p:spTree>
    <p:extLst>
      <p:ext uri="{BB962C8B-B14F-4D97-AF65-F5344CB8AC3E}">
        <p14:creationId xmlns:p14="http://schemas.microsoft.com/office/powerpoint/2010/main" xmlns="" val="37953354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30</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L'affidamento e l'esecuzione di appalti di opere, lavori, servizi, forniture e concessioni, ai sensi del presente codice garantisce la </a:t>
            </a:r>
            <a:r>
              <a:rPr lang="it-IT" sz="2800" dirty="0" err="1"/>
              <a:t>qualita'</a:t>
            </a:r>
            <a:r>
              <a:rPr lang="it-IT" sz="2800" dirty="0"/>
              <a:t> delle prestazioni e si svolge nel rispetto dei principi di </a:t>
            </a:r>
            <a:r>
              <a:rPr lang="it-IT" sz="2800" dirty="0" err="1"/>
              <a:t>economicita'</a:t>
            </a:r>
            <a:r>
              <a:rPr lang="it-IT" sz="2800" dirty="0"/>
              <a:t>, efficacia, </a:t>
            </a:r>
            <a:r>
              <a:rPr lang="it-IT" sz="2800" dirty="0" err="1"/>
              <a:t>tempestivita'</a:t>
            </a:r>
            <a:r>
              <a:rPr lang="it-IT" sz="2800" dirty="0"/>
              <a:t> e correttezza. Nell'affidamento degli appalti e delle concessioni, le stazioni appaltanti rispettano, </a:t>
            </a:r>
            <a:r>
              <a:rPr lang="it-IT" sz="2800" dirty="0" err="1"/>
              <a:t>altresi'</a:t>
            </a:r>
            <a:r>
              <a:rPr lang="it-IT" sz="2800" dirty="0"/>
              <a:t>, i principi di libera concorrenza, non discriminazione, trasparenza, </a:t>
            </a:r>
            <a:r>
              <a:rPr lang="it-IT" sz="2800" dirty="0" err="1"/>
              <a:t>proporzionalita'</a:t>
            </a:r>
            <a:r>
              <a:rPr lang="it-IT" sz="2800" dirty="0"/>
              <a:t>, </a:t>
            </a:r>
            <a:r>
              <a:rPr lang="it-IT" sz="2800" dirty="0" err="1"/>
              <a:t>nonche</a:t>
            </a:r>
            <a:r>
              <a:rPr lang="it-IT" sz="2800" dirty="0"/>
              <a:t>' di </a:t>
            </a:r>
            <a:r>
              <a:rPr lang="it-IT" sz="2800" dirty="0" err="1"/>
              <a:t>pubblicita'</a:t>
            </a:r>
            <a:r>
              <a:rPr lang="it-IT" sz="2800" dirty="0"/>
              <a:t> con le </a:t>
            </a:r>
            <a:r>
              <a:rPr lang="it-IT" sz="2800" dirty="0" err="1"/>
              <a:t>modalita'</a:t>
            </a:r>
            <a:r>
              <a:rPr lang="it-IT" sz="2800" dirty="0"/>
              <a:t> indicate nel presente codice</a:t>
            </a:r>
          </a:p>
        </p:txBody>
      </p:sp>
    </p:spTree>
    <p:extLst>
      <p:ext uri="{BB962C8B-B14F-4D97-AF65-F5344CB8AC3E}">
        <p14:creationId xmlns:p14="http://schemas.microsoft.com/office/powerpoint/2010/main" xmlns="" val="15897137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rup</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Per ogni singola procedura per l'affidamento di un appalto o di una concessione le stazioni appaltanti nominano, nel primo atto relativo ad ogni singolo intervento, un responsabile unico del procedimento (RUP) per le fasi della programmazione, della progettazione, dell'affidamento, dell'esecuzione</a:t>
            </a:r>
          </a:p>
        </p:txBody>
      </p:sp>
    </p:spTree>
    <p:extLst>
      <p:ext uri="{BB962C8B-B14F-4D97-AF65-F5344CB8AC3E}">
        <p14:creationId xmlns:p14="http://schemas.microsoft.com/office/powerpoint/2010/main" xmlns="" val="7439414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marL="0" indent="0">
              <a:buNone/>
            </a:pPr>
            <a:r>
              <a:rPr lang="it-IT" dirty="0"/>
              <a:t>Il </a:t>
            </a:r>
            <a:r>
              <a:rPr lang="it-IT" sz="2800" dirty="0"/>
              <a:t>RUP, ai sensi della legge 7 agosto 1990, n. 241, svolge tutti i compiti relativi alle procedure di programmazione, progettazione, affidamento ed esecuzione previste dal presente codice, che non siano specificatamente attribuiti ad altri organi o soggetti</a:t>
            </a:r>
          </a:p>
        </p:txBody>
      </p:sp>
    </p:spTree>
    <p:extLst>
      <p:ext uri="{BB962C8B-B14F-4D97-AF65-F5344CB8AC3E}">
        <p14:creationId xmlns:p14="http://schemas.microsoft.com/office/powerpoint/2010/main" xmlns="" val="14946754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Principio di trasparenza</a:t>
            </a:r>
            <a:endParaRPr lang="it-IT" dirty="0"/>
          </a:p>
        </p:txBody>
      </p:sp>
      <p:sp>
        <p:nvSpPr>
          <p:cNvPr id="3" name="Segnaposto contenuto 2"/>
          <p:cNvSpPr>
            <a:spLocks noGrp="1"/>
          </p:cNvSpPr>
          <p:nvPr>
            <p:ph idx="1"/>
          </p:nvPr>
        </p:nvSpPr>
        <p:spPr/>
        <p:txBody>
          <a:bodyPr>
            <a:noAutofit/>
          </a:bodyPr>
          <a:lstStyle/>
          <a:p>
            <a:r>
              <a:rPr lang="it-IT" sz="2800" dirty="0" smtClean="0"/>
              <a:t>L’articolo </a:t>
            </a:r>
            <a:r>
              <a:rPr lang="it-IT" sz="2800" dirty="0" smtClean="0"/>
              <a:t> 29 dispone </a:t>
            </a:r>
            <a:r>
              <a:rPr lang="it-IT" sz="2800" dirty="0" smtClean="0"/>
              <a:t>che </a:t>
            </a:r>
            <a:r>
              <a:rPr lang="it-IT" sz="2800" u="sng" dirty="0" smtClean="0"/>
              <a:t>tutti gli atti </a:t>
            </a:r>
            <a:r>
              <a:rPr lang="it-IT" sz="2800" dirty="0" smtClean="0"/>
              <a:t>delle amministrazioni aggiudicatrici e degli enti aggiudicatori relativi alla programmazione di lavori, opere, servizi e forniture, nonché alle procedure per l'affidamento di appalti pubblici di servizi, forniture, lavori e opere, di concorsi pubblici di progettazione, di concorsi di idee e di concessioni, compresi quelli tra enti nell'ambito del settore pubblico, nel caso non siano considerati riservati ovvero secretati, </a:t>
            </a:r>
            <a:r>
              <a:rPr lang="it-IT" sz="2800" u="sng" dirty="0" smtClean="0"/>
              <a:t>debbano essere pubblicati e aggiornati </a:t>
            </a:r>
            <a:r>
              <a:rPr lang="it-IT" sz="2800" dirty="0" smtClean="0"/>
              <a:t>sul profilo del committente, nella sezione Amministrazione trasparente </a:t>
            </a:r>
            <a:endParaRPr lang="it-IT"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1"/>
            <a:ext cx="10131425" cy="213360"/>
          </a:xfrm>
        </p:spPr>
        <p:txBody>
          <a:bodyPr>
            <a:normAutofit fontScale="90000"/>
          </a:bodyPr>
          <a:lstStyle/>
          <a:p>
            <a:endParaRPr lang="it-IT" dirty="0"/>
          </a:p>
        </p:txBody>
      </p:sp>
      <p:sp>
        <p:nvSpPr>
          <p:cNvPr id="3" name="Segnaposto contenuto 2"/>
          <p:cNvSpPr>
            <a:spLocks noGrp="1"/>
          </p:cNvSpPr>
          <p:nvPr>
            <p:ph idx="1"/>
          </p:nvPr>
        </p:nvSpPr>
        <p:spPr>
          <a:xfrm>
            <a:off x="685801" y="2142067"/>
            <a:ext cx="10131425" cy="3649133"/>
          </a:xfrm>
        </p:spPr>
        <p:txBody>
          <a:bodyPr>
            <a:noAutofit/>
          </a:bodyPr>
          <a:lstStyle/>
          <a:p>
            <a:r>
              <a:rPr lang="it-IT" sz="2800" dirty="0" smtClean="0"/>
              <a:t>Gli atti dovranno essere anche pubblicati sul </a:t>
            </a:r>
            <a:r>
              <a:rPr lang="it-IT" sz="2800" u="sng" dirty="0" smtClean="0"/>
              <a:t>sito del Ministero delle infrastrutture e dei trasporti </a:t>
            </a:r>
            <a:r>
              <a:rPr lang="it-IT" sz="2800" dirty="0" smtClean="0"/>
              <a:t>e sulla piattaforma digitale istituita presso </a:t>
            </a:r>
            <a:r>
              <a:rPr lang="it-IT" sz="2800" u="sng" dirty="0" smtClean="0"/>
              <a:t>l’Autorità nazionale anticorruzione</a:t>
            </a:r>
            <a:r>
              <a:rPr lang="it-IT" sz="2800" dirty="0" smtClean="0"/>
              <a:t>, anche tramite i sistemi informatizzati delle sezioni regionali e le piattaforme regionali di </a:t>
            </a:r>
            <a:r>
              <a:rPr lang="it-IT" sz="2800" dirty="0" err="1" smtClean="0"/>
              <a:t>e-procurement</a:t>
            </a:r>
            <a:r>
              <a:rPr lang="it-IT" sz="2800" dirty="0" smtClean="0"/>
              <a:t> interconnesse tramite cooperazione applicativa.. Si prevede, inoltre, che siano altresì pubblicati, nei successivi due giorni, gli elenchi dei concorrenti esclusi dalla procedura e di quelli ammessi e di quest'ultimi la documentazione non considerata riservata, nonché la composizione della commissione giudicatrice 250 e i </a:t>
            </a:r>
            <a:r>
              <a:rPr lang="it-IT" sz="2800" dirty="0" err="1" smtClean="0"/>
              <a:t>curricula</a:t>
            </a:r>
            <a:r>
              <a:rPr lang="it-IT" sz="2800" dirty="0" smtClean="0"/>
              <a:t> dei suoi componenti; nella medesima sezione dovranno essere pubblicati, altresì, i resoconti della gestione finanziaria dei contratti al termine della loro esecuzione</a:t>
            </a:r>
            <a:endParaRPr lang="it-IT"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principi per l'aggiudicazione e l’esecuzione di appalti e </a:t>
            </a:r>
            <a:r>
              <a:rPr lang="it-IT" dirty="0" err="1" smtClean="0"/>
              <a:t>concession</a:t>
            </a:r>
            <a:endParaRPr lang="it-IT" dirty="0"/>
          </a:p>
        </p:txBody>
      </p:sp>
      <p:sp>
        <p:nvSpPr>
          <p:cNvPr id="3" name="Segnaposto contenuto 2"/>
          <p:cNvSpPr>
            <a:spLocks noGrp="1"/>
          </p:cNvSpPr>
          <p:nvPr>
            <p:ph idx="1"/>
          </p:nvPr>
        </p:nvSpPr>
        <p:spPr>
          <a:xfrm>
            <a:off x="685801" y="2142067"/>
            <a:ext cx="10131425" cy="4402424"/>
          </a:xfrm>
        </p:spPr>
        <p:txBody>
          <a:bodyPr>
            <a:noAutofit/>
          </a:bodyPr>
          <a:lstStyle/>
          <a:p>
            <a:r>
              <a:rPr lang="it-IT" sz="2500" dirty="0" smtClean="0"/>
              <a:t>l’affidamento </a:t>
            </a:r>
            <a:r>
              <a:rPr lang="it-IT" sz="2500" dirty="0" smtClean="0"/>
              <a:t>e l’esecuzione di appalti di opere, lavori, servizi, forniture e concessioni debba garantire la qualità delle prestazioni e svolgersi nel rispetto dei </a:t>
            </a:r>
            <a:r>
              <a:rPr lang="it-IT" sz="2500" u="sng" dirty="0" smtClean="0"/>
              <a:t>principi di economicità, efficacia, tempestività e correttezza</a:t>
            </a:r>
            <a:r>
              <a:rPr lang="it-IT" sz="2500" dirty="0" smtClean="0"/>
              <a:t>, mentre </a:t>
            </a:r>
            <a:r>
              <a:rPr lang="it-IT" sz="2500" u="sng" dirty="0" smtClean="0"/>
              <a:t>le stazioni appaltanti devono rispettare i principi di libera concorrenza, non discriminazione, trasparenza, proporzionalità, nonché di pubblicità</a:t>
            </a:r>
            <a:r>
              <a:rPr lang="it-IT" sz="2500" dirty="0" smtClean="0"/>
              <a:t>. </a:t>
            </a:r>
            <a:r>
              <a:rPr lang="it-IT" sz="2500" dirty="0" smtClean="0"/>
              <a:t>Ù</a:t>
            </a:r>
          </a:p>
          <a:p>
            <a:endParaRPr lang="it-IT" sz="2500" dirty="0" smtClean="0"/>
          </a:p>
          <a:p>
            <a:r>
              <a:rPr lang="it-IT" sz="2500" dirty="0" smtClean="0"/>
              <a:t>Il </a:t>
            </a:r>
            <a:r>
              <a:rPr lang="it-IT" sz="2500" dirty="0" smtClean="0"/>
              <a:t>principio di economicità può essere subordinato, </a:t>
            </a:r>
            <a:r>
              <a:rPr lang="it-IT" sz="2500" dirty="0" smtClean="0"/>
              <a:t>ai </a:t>
            </a:r>
            <a:r>
              <a:rPr lang="it-IT" sz="2500" dirty="0" smtClean="0"/>
              <a:t>criteri, previsti nel bando, ispirati a esigenze sociali, nonché alla tutela della salute, dell’ambiente, del patrimonio culturale e alla promozione dello sviluppo sostenibile, anche dal punto di vista energetico.</a:t>
            </a:r>
            <a:endParaRPr lang="it-IT" sz="2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Le stazioni appaltanti </a:t>
            </a:r>
            <a:r>
              <a:rPr lang="it-IT" sz="2800" u="sng" dirty="0" smtClean="0"/>
              <a:t>non devono limitare in alcun modo artificiosamente la concorrenza </a:t>
            </a:r>
            <a:r>
              <a:rPr lang="it-IT" sz="2800" dirty="0" smtClean="0"/>
              <a:t>allo scopo di favorire o svantaggiare indebitamente taluni operatori economici o, nelle procedure di aggiudicazioni delle concessioni, compresa la stima del valore, taluni lavori, forniture o servizi, mentre gli operatori economici devono rispettare gli obblighi in materia ambientale, sociale e del lavoro stabiliti dalla normativa europea e nazionale, dai contratti collettivi o dalle disposizioni internazionali </a:t>
            </a:r>
            <a:endParaRPr lang="it-IT"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I criteri di partecipazione alle gare devono essere tali da non escludere le microimprese, le piccole e le medie imprese.</a:t>
            </a:r>
            <a:endParaRPr lang="it-IT" sz="3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le amministrazioni aggiudicatrici, nominano, nel primo atto relativo ad ogni singolo intervento, un responsabile del procedimento, unico per le fasi della programmazione, della progettazione, dell’affidamento, dell’esecuzione, con un atto formale adottato dal soggetto responsabile dell’unità organizzativa</a:t>
            </a:r>
            <a:endParaRPr lang="it-IT"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E’ previsto che il responsabile del procedimento sia un dipendente di ruolo e possieda competenza adeguata in relazione ai compiti per cui è nominato. Per i lavori e i servizi attinenti all'ingegneria e all'architettura deve essere un tecnico. Ove non sia presente tale figura professionale le competenze sono attribuite al responsabile del servizio al quale attiene il lavoro da realizzare.</a:t>
            </a:r>
            <a:endParaRPr lang="it-IT"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Compiti </a:t>
            </a:r>
            <a:r>
              <a:rPr lang="it-IT" dirty="0" err="1" smtClean="0"/>
              <a:t>rup</a:t>
            </a:r>
            <a:endParaRPr lang="it-IT" dirty="0"/>
          </a:p>
        </p:txBody>
      </p:sp>
      <p:sp>
        <p:nvSpPr>
          <p:cNvPr id="3" name="Segnaposto contenuto 2"/>
          <p:cNvSpPr>
            <a:spLocks noGrp="1"/>
          </p:cNvSpPr>
          <p:nvPr>
            <p:ph idx="1"/>
          </p:nvPr>
        </p:nvSpPr>
        <p:spPr/>
        <p:txBody>
          <a:bodyPr>
            <a:normAutofit fontScale="92500"/>
          </a:bodyPr>
          <a:lstStyle/>
          <a:p>
            <a:pPr marL="514350" indent="-514350">
              <a:buAutoNum type="alphaLcParenR"/>
            </a:pPr>
            <a:r>
              <a:rPr lang="it-IT" sz="2800" dirty="0" smtClean="0"/>
              <a:t>formula </a:t>
            </a:r>
            <a:r>
              <a:rPr lang="it-IT" sz="2800" dirty="0"/>
              <a:t>proposte e fornisce dati e informazioni al fine della predisposizione del programma triennale dei lavori pubblici e dei relativi aggiornamenti annuali, </a:t>
            </a:r>
            <a:r>
              <a:rPr lang="it-IT" sz="2800" dirty="0" err="1"/>
              <a:t>nonche</a:t>
            </a:r>
            <a:r>
              <a:rPr lang="it-IT" sz="2800" dirty="0"/>
              <a:t>' al fine della predisposizione di ogni altro atto di programmazione di contratti pubblici di servizi e di forniture e della predisposizione dell'avviso di </a:t>
            </a:r>
            <a:r>
              <a:rPr lang="it-IT" sz="2800" dirty="0" err="1"/>
              <a:t>preinformazione</a:t>
            </a:r>
            <a:r>
              <a:rPr lang="it-IT" sz="2800" dirty="0" smtClean="0"/>
              <a:t>;</a:t>
            </a:r>
          </a:p>
          <a:p>
            <a:pPr marL="514350" indent="-514350">
              <a:buAutoNum type="alphaLcParenR"/>
            </a:pPr>
            <a:r>
              <a:rPr lang="it-IT" sz="2800" dirty="0" smtClean="0"/>
              <a:t>cura</a:t>
            </a:r>
            <a:r>
              <a:rPr lang="it-IT" sz="2800" dirty="0"/>
              <a:t>, in ciascuna fase di attuazione degli interventi, il controllo sui livelli di prestazione, di </a:t>
            </a:r>
            <a:r>
              <a:rPr lang="it-IT" sz="2800" dirty="0" err="1"/>
              <a:t>qualita'</a:t>
            </a:r>
            <a:r>
              <a:rPr lang="it-IT" sz="2800" dirty="0"/>
              <a:t> e di prezzo determinati in coerenza alla copertura finanziaria e ai tempi di realizzazione dei programmi</a:t>
            </a:r>
          </a:p>
        </p:txBody>
      </p:sp>
    </p:spTree>
    <p:extLst>
      <p:ext uri="{BB962C8B-B14F-4D97-AF65-F5344CB8AC3E}">
        <p14:creationId xmlns:p14="http://schemas.microsoft.com/office/powerpoint/2010/main" xmlns="" val="11571735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indent="0">
              <a:buNone/>
            </a:pPr>
            <a:r>
              <a:rPr lang="it-IT" sz="2800" dirty="0"/>
              <a:t>c) cura il corretto e razionale svolgimento delle procedure; </a:t>
            </a:r>
            <a:endParaRPr lang="it-IT" sz="2800" dirty="0" smtClean="0"/>
          </a:p>
          <a:p>
            <a:pPr marL="0" indent="0">
              <a:buNone/>
            </a:pPr>
            <a:r>
              <a:rPr lang="it-IT" sz="2800" dirty="0" smtClean="0"/>
              <a:t>d</a:t>
            </a:r>
            <a:r>
              <a:rPr lang="it-IT" sz="2800" dirty="0"/>
              <a:t>) segnala eventuali disfunzioni, impedimenti, ritardi nell'attuazione degli interventi; </a:t>
            </a:r>
            <a:endParaRPr lang="it-IT" sz="2800" dirty="0" smtClean="0"/>
          </a:p>
          <a:p>
            <a:pPr marL="0" indent="0">
              <a:buNone/>
            </a:pPr>
            <a:r>
              <a:rPr lang="it-IT" sz="2800" dirty="0" smtClean="0"/>
              <a:t>e</a:t>
            </a:r>
            <a:r>
              <a:rPr lang="it-IT" sz="2800" dirty="0"/>
              <a:t>) accerta la libera </a:t>
            </a:r>
            <a:r>
              <a:rPr lang="it-IT" sz="2800" dirty="0" err="1"/>
              <a:t>disponibilita'</a:t>
            </a:r>
            <a:r>
              <a:rPr lang="it-IT" sz="2800" dirty="0"/>
              <a:t> di aree e immobili necessari; </a:t>
            </a:r>
            <a:endParaRPr lang="it-IT" sz="2800" dirty="0" smtClean="0"/>
          </a:p>
          <a:p>
            <a:pPr marL="0" indent="0">
              <a:buNone/>
            </a:pPr>
            <a:r>
              <a:rPr lang="it-IT" sz="2800" dirty="0" smtClean="0"/>
              <a:t>f</a:t>
            </a:r>
            <a:r>
              <a:rPr lang="it-IT" sz="2800" dirty="0"/>
              <a:t>) fornisce all'amministrazione aggiudicatrice i dati e le informazioni relativi alle principali fasi di svolgimento dell'attuazione dell'intervento</a:t>
            </a:r>
          </a:p>
        </p:txBody>
      </p:sp>
    </p:spTree>
    <p:extLst>
      <p:ext uri="{BB962C8B-B14F-4D97-AF65-F5344CB8AC3E}">
        <p14:creationId xmlns:p14="http://schemas.microsoft.com/office/powerpoint/2010/main" xmlns="" val="16420441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marL="0" indent="0">
              <a:buNone/>
            </a:pPr>
            <a:r>
              <a:rPr lang="it-IT" sz="2800" dirty="0"/>
              <a:t>g) propone all'amministrazione aggiudicatrice la conclusione di un accordo di programma, ai sensi delle norme vigenti, quando si rende necessaria l'azione integrata e coordinata di diverse amministrazioni; </a:t>
            </a:r>
            <a:endParaRPr lang="it-IT" sz="2800" dirty="0" smtClean="0"/>
          </a:p>
          <a:p>
            <a:pPr marL="0" indent="0">
              <a:buNone/>
            </a:pPr>
            <a:r>
              <a:rPr lang="it-IT" sz="2800" dirty="0" smtClean="0"/>
              <a:t>h</a:t>
            </a:r>
            <a:r>
              <a:rPr lang="it-IT" sz="2800" dirty="0"/>
              <a:t>) propone l'indizione o, ove competente, indice la conferenza di servizi </a:t>
            </a:r>
            <a:endParaRPr lang="it-IT" sz="2800" dirty="0" smtClean="0"/>
          </a:p>
          <a:p>
            <a:pPr marL="0" indent="0">
              <a:buNone/>
            </a:pPr>
            <a:r>
              <a:rPr lang="it-IT" sz="2800" dirty="0" smtClean="0"/>
              <a:t>i</a:t>
            </a:r>
            <a:r>
              <a:rPr lang="it-IT" sz="2800" dirty="0"/>
              <a:t>) verifica e vigila sul rispetto delle prescrizioni contrattuali nelle concessioni</a:t>
            </a:r>
          </a:p>
        </p:txBody>
      </p:sp>
    </p:spTree>
    <p:extLst>
      <p:ext uri="{BB962C8B-B14F-4D97-AF65-F5344CB8AC3E}">
        <p14:creationId xmlns:p14="http://schemas.microsoft.com/office/powerpoint/2010/main" xmlns="" val="41316044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Fasi procedure affidamento</a:t>
            </a:r>
            <a:endParaRPr lang="it-IT" dirty="0"/>
          </a:p>
        </p:txBody>
      </p:sp>
      <p:sp>
        <p:nvSpPr>
          <p:cNvPr id="3" name="Segnaposto contenuto 2"/>
          <p:cNvSpPr>
            <a:spLocks noGrp="1"/>
          </p:cNvSpPr>
          <p:nvPr>
            <p:ph idx="1"/>
          </p:nvPr>
        </p:nvSpPr>
        <p:spPr/>
        <p:txBody>
          <a:bodyPr/>
          <a:lstStyle/>
          <a:p>
            <a:pPr marL="0" indent="0">
              <a:buNone/>
            </a:pPr>
            <a:r>
              <a:rPr lang="it-IT" sz="2800" dirty="0"/>
              <a:t>Prima dell'avvio delle procedure di affidamento dei contratti pubblici, le stazioni appaltanti, in </a:t>
            </a:r>
            <a:r>
              <a:rPr lang="it-IT" sz="2800" dirty="0" err="1"/>
              <a:t>conformita'</a:t>
            </a:r>
            <a:r>
              <a:rPr lang="it-IT" sz="2800" dirty="0"/>
              <a:t> ai propri ordinamenti, decretano o determinano di contrarre, individuando gli elementi essenziali del contratto e i criteri di selezione degli operatori economici e delle offerte</a:t>
            </a:r>
            <a:r>
              <a:rPr lang="it-IT" dirty="0"/>
              <a:t>. </a:t>
            </a:r>
          </a:p>
        </p:txBody>
      </p:sp>
    </p:spTree>
    <p:extLst>
      <p:ext uri="{BB962C8B-B14F-4D97-AF65-F5344CB8AC3E}">
        <p14:creationId xmlns:p14="http://schemas.microsoft.com/office/powerpoint/2010/main" xmlns="" val="10887053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indent="0">
              <a:buNone/>
            </a:pPr>
            <a:r>
              <a:rPr lang="it-IT" sz="2800" dirty="0"/>
              <a:t>Ciascun concorrente non </a:t>
            </a:r>
            <a:r>
              <a:rPr lang="it-IT" sz="2800" dirty="0" err="1"/>
              <a:t>puo'</a:t>
            </a:r>
            <a:r>
              <a:rPr lang="it-IT" sz="2800" dirty="0"/>
              <a:t> presentare </a:t>
            </a:r>
            <a:r>
              <a:rPr lang="it-IT" sz="2800" dirty="0" err="1"/>
              <a:t>piu'</a:t>
            </a:r>
            <a:r>
              <a:rPr lang="it-IT" sz="2800" dirty="0"/>
              <a:t> di un'offerta. L'offerta </a:t>
            </a:r>
            <a:r>
              <a:rPr lang="it-IT" sz="2800" dirty="0" err="1"/>
              <a:t>e'</a:t>
            </a:r>
            <a:r>
              <a:rPr lang="it-IT" sz="2800" dirty="0"/>
              <a:t> vincolante per il periodo indicato nel bando o nell'invito e, in caso di mancata indicazione, per centottanta giorni dalla scadenza del termine per la sua presentazione. La stazione appaltante </a:t>
            </a:r>
            <a:r>
              <a:rPr lang="it-IT" sz="2800" dirty="0" err="1"/>
              <a:t>puo'</a:t>
            </a:r>
            <a:r>
              <a:rPr lang="it-IT" sz="2800" dirty="0"/>
              <a:t> chiedere agli offerenti il differimento di detto termine.</a:t>
            </a:r>
          </a:p>
        </p:txBody>
      </p:sp>
    </p:spTree>
    <p:extLst>
      <p:ext uri="{BB962C8B-B14F-4D97-AF65-F5344CB8AC3E}">
        <p14:creationId xmlns:p14="http://schemas.microsoft.com/office/powerpoint/2010/main" xmlns="" val="40753119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smtClean="0"/>
              <a:t>4Decreto </a:t>
            </a:r>
            <a:r>
              <a:rPr lang="it-IT" sz="2800" dirty="0" smtClean="0"/>
              <a:t>o determina a contrarre</a:t>
            </a:r>
          </a:p>
          <a:p>
            <a:endParaRPr lang="it-IT" sz="2800" dirty="0"/>
          </a:p>
          <a:p>
            <a:endParaRPr lang="it-IT" sz="2800" dirty="0"/>
          </a:p>
          <a:p>
            <a:r>
              <a:rPr lang="it-IT" sz="2800" dirty="0" smtClean="0"/>
              <a:t>Decreto o determina di aggiudicazione definitiva</a:t>
            </a:r>
          </a:p>
          <a:p>
            <a:endParaRPr lang="it-IT" sz="2800" dirty="0"/>
          </a:p>
          <a:p>
            <a:r>
              <a:rPr lang="it-IT" sz="2800" dirty="0" smtClean="0"/>
              <a:t>Stipulazione del contratto  </a:t>
            </a:r>
            <a:endParaRPr lang="it-IT" sz="2800" dirty="0"/>
          </a:p>
        </p:txBody>
      </p:sp>
      <p:sp>
        <p:nvSpPr>
          <p:cNvPr id="8" name="Freccia in giù 7"/>
          <p:cNvSpPr/>
          <p:nvPr/>
        </p:nvSpPr>
        <p:spPr>
          <a:xfrm>
            <a:off x="3631842" y="3773511"/>
            <a:ext cx="553792" cy="4765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in giù 8"/>
          <p:cNvSpPr/>
          <p:nvPr/>
        </p:nvSpPr>
        <p:spPr>
          <a:xfrm>
            <a:off x="3657600" y="4984126"/>
            <a:ext cx="476518" cy="4507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35317026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indent="0">
              <a:buNone/>
            </a:pPr>
            <a:r>
              <a:rPr lang="it-IT" sz="2800" dirty="0"/>
              <a:t>Il contratto non </a:t>
            </a:r>
            <a:r>
              <a:rPr lang="it-IT" sz="2800" dirty="0" err="1"/>
              <a:t>puo'</a:t>
            </a:r>
            <a:r>
              <a:rPr lang="it-IT" sz="2800" dirty="0"/>
              <a:t> comunque essere stipulato prima di trentacinque giorni dall'invio dell'ultima delle comunicazioni del provvedimento di aggiudicazione</a:t>
            </a:r>
          </a:p>
        </p:txBody>
      </p:sp>
    </p:spTree>
    <p:extLst>
      <p:ext uri="{BB962C8B-B14F-4D97-AF65-F5344CB8AC3E}">
        <p14:creationId xmlns:p14="http://schemas.microsoft.com/office/powerpoint/2010/main" xmlns="" val="39268522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33</a:t>
            </a:r>
            <a:endParaRPr lang="it-IT" dirty="0"/>
          </a:p>
        </p:txBody>
      </p:sp>
      <p:sp>
        <p:nvSpPr>
          <p:cNvPr id="3" name="Segnaposto contenuto 2"/>
          <p:cNvSpPr>
            <a:spLocks noGrp="1"/>
          </p:cNvSpPr>
          <p:nvPr>
            <p:ph idx="1"/>
          </p:nvPr>
        </p:nvSpPr>
        <p:spPr/>
        <p:txBody>
          <a:bodyPr>
            <a:noAutofit/>
          </a:bodyPr>
          <a:lstStyle/>
          <a:p>
            <a:pPr marL="0" indent="0">
              <a:buNone/>
            </a:pPr>
            <a:r>
              <a:rPr lang="it-IT" sz="2800" dirty="0"/>
              <a:t>La proposta di aggiudicazione </a:t>
            </a:r>
            <a:r>
              <a:rPr lang="it-IT" sz="2800" dirty="0" err="1"/>
              <a:t>e'</a:t>
            </a:r>
            <a:r>
              <a:rPr lang="it-IT" sz="2800" dirty="0"/>
              <a:t> soggetta ad approvazione dell'organo competente secondo l'ordinamento della stazione appaltante e nel rispetto dei termini dallo stesso previsti, decorrenti dal ricevimento della proposta di aggiudicazione da parte dell'organo competente. In mancanza, il termine </a:t>
            </a:r>
            <a:r>
              <a:rPr lang="it-IT" sz="2800" dirty="0" err="1"/>
              <a:t>e'</a:t>
            </a:r>
            <a:r>
              <a:rPr lang="it-IT" sz="2800" dirty="0"/>
              <a:t> pari a trenta giorni. Il termine </a:t>
            </a:r>
            <a:r>
              <a:rPr lang="it-IT" sz="2800" dirty="0" err="1"/>
              <a:t>e'</a:t>
            </a:r>
            <a:r>
              <a:rPr lang="it-IT" sz="2800" dirty="0"/>
              <a:t> interrotto dalla richiesta di chiarimenti o documenti e inizia nuovamente a decorrere da quando i chiarimenti o documenti pervengono all'organo richiedente. Decorsi tali termini, la proposta di aggiudicazione si intende approvata</a:t>
            </a:r>
          </a:p>
        </p:txBody>
      </p:sp>
    </p:spTree>
    <p:extLst>
      <p:ext uri="{BB962C8B-B14F-4D97-AF65-F5344CB8AC3E}">
        <p14:creationId xmlns:p14="http://schemas.microsoft.com/office/powerpoint/2010/main" xmlns="" val="14302276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indent="0">
              <a:buNone/>
            </a:pPr>
            <a:r>
              <a:rPr lang="it-IT" sz="2800" dirty="0"/>
              <a:t>Le stazioni appaltanti contribuiscono al conseguimento degli obiettivi ambientali previsti dal Piano d'azione per la </a:t>
            </a:r>
            <a:r>
              <a:rPr lang="it-IT" sz="2800" dirty="0" err="1"/>
              <a:t>sostenibilita'</a:t>
            </a:r>
            <a:r>
              <a:rPr lang="it-IT" sz="2800" dirty="0"/>
              <a:t> ambientale dei consumi nel settore della pubblica amministrazione </a:t>
            </a:r>
          </a:p>
        </p:txBody>
      </p:sp>
    </p:spTree>
    <p:extLst>
      <p:ext uri="{BB962C8B-B14F-4D97-AF65-F5344CB8AC3E}">
        <p14:creationId xmlns:p14="http://schemas.microsoft.com/office/powerpoint/2010/main" xmlns="" val="27731516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Soglie comunitarie </a:t>
            </a:r>
            <a:endParaRPr lang="it-IT" dirty="0"/>
          </a:p>
        </p:txBody>
      </p:sp>
      <p:sp>
        <p:nvSpPr>
          <p:cNvPr id="3" name="Segnaposto contenuto 2"/>
          <p:cNvSpPr>
            <a:spLocks noGrp="1"/>
          </p:cNvSpPr>
          <p:nvPr>
            <p:ph idx="1"/>
          </p:nvPr>
        </p:nvSpPr>
        <p:spPr/>
        <p:txBody>
          <a:bodyPr>
            <a:normAutofit fontScale="77500" lnSpcReduction="20000"/>
          </a:bodyPr>
          <a:lstStyle/>
          <a:p>
            <a:r>
              <a:rPr lang="it-IT" dirty="0"/>
              <a:t> </a:t>
            </a:r>
            <a:r>
              <a:rPr lang="it-IT" sz="2800" dirty="0" smtClean="0"/>
              <a:t>a) </a:t>
            </a:r>
            <a:r>
              <a:rPr lang="it-IT" sz="2800" b="1" dirty="0" smtClean="0"/>
              <a:t>euro</a:t>
            </a:r>
            <a:r>
              <a:rPr lang="it-IT" sz="2800" dirty="0" smtClean="0"/>
              <a:t> </a:t>
            </a:r>
            <a:r>
              <a:rPr lang="it-IT" sz="2800" b="1" dirty="0" smtClean="0"/>
              <a:t>5.548.000</a:t>
            </a:r>
            <a:r>
              <a:rPr lang="it-IT" sz="2800" dirty="0" smtClean="0"/>
              <a:t> per gli appalti pubblici di lavori e per le concessioni;</a:t>
            </a:r>
          </a:p>
          <a:p>
            <a:r>
              <a:rPr lang="it-IT" sz="2800" dirty="0" smtClean="0"/>
              <a:t>b) </a:t>
            </a:r>
            <a:r>
              <a:rPr lang="it-IT" sz="2800" b="1" dirty="0" smtClean="0"/>
              <a:t>euro</a:t>
            </a:r>
            <a:r>
              <a:rPr lang="it-IT" sz="2800" dirty="0" smtClean="0"/>
              <a:t> </a:t>
            </a:r>
            <a:r>
              <a:rPr lang="it-IT" sz="2800" b="1" dirty="0" smtClean="0"/>
              <a:t>144.000</a:t>
            </a:r>
            <a:r>
              <a:rPr lang="it-IT" sz="2800" dirty="0" smtClean="0"/>
              <a:t> per gli appalti pubblici di forniture, di servizi e per i concorsi pubblici di progettazione aggiudicati dalle amministrazioni aggiudicatrici che sono autorità governative centrali indicate nell’allegato </a:t>
            </a:r>
            <a:r>
              <a:rPr lang="it-IT" sz="2800" dirty="0" smtClean="0"/>
              <a:t>III</a:t>
            </a:r>
          </a:p>
          <a:p>
            <a:r>
              <a:rPr lang="it-IT" sz="2800" dirty="0" smtClean="0"/>
              <a:t>c) </a:t>
            </a:r>
            <a:r>
              <a:rPr lang="it-IT" sz="2800" b="1" dirty="0" smtClean="0"/>
              <a:t>euro 221.000</a:t>
            </a:r>
            <a:r>
              <a:rPr lang="it-IT" sz="2800" dirty="0" smtClean="0"/>
              <a:t> per gli appalti pubblici di forniture, di servizi e per i concorsi pubblici di progettazione aggiudicati da amministrazioni aggiudicatrici sub-centrali; tale soglia si applica anche agli appalti pubblici di forniture aggiudicati dalle autorità governative centrali che operano nel settore della difesa, allorché tali appalti </a:t>
            </a:r>
            <a:r>
              <a:rPr lang="it-IT" sz="2800" dirty="0" smtClean="0"/>
              <a:t>concernono </a:t>
            </a:r>
            <a:r>
              <a:rPr lang="it-IT" sz="2800" dirty="0" smtClean="0"/>
              <a:t>prodotti non menzionati nell’allegato VIII;</a:t>
            </a:r>
          </a:p>
          <a:p>
            <a:r>
              <a:rPr lang="it-IT" sz="2800" dirty="0" smtClean="0"/>
              <a:t>d) </a:t>
            </a:r>
            <a:r>
              <a:rPr lang="it-IT" sz="2800" b="1" dirty="0" smtClean="0"/>
              <a:t>euro 750.000</a:t>
            </a:r>
            <a:r>
              <a:rPr lang="it-IT" sz="2800" dirty="0" smtClean="0"/>
              <a:t> (resta inalterato l’odierno importo di 750.000 euro) per gli appalti di servizi sociali e di altri servizi specifici elencati all’allegato IX.</a:t>
            </a:r>
          </a:p>
          <a:p>
            <a:endParaRPr lang="it-IT" sz="2800" dirty="0" smtClean="0"/>
          </a:p>
          <a:p>
            <a:pPr marL="0" indent="0">
              <a:buNone/>
            </a:pPr>
            <a:endParaRPr lang="it-IT" sz="2800" dirty="0"/>
          </a:p>
        </p:txBody>
      </p:sp>
    </p:spTree>
    <p:extLst>
      <p:ext uri="{BB962C8B-B14F-4D97-AF65-F5344CB8AC3E}">
        <p14:creationId xmlns:p14="http://schemas.microsoft.com/office/powerpoint/2010/main" xmlns="" val="34061491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Settori speciali</a:t>
            </a:r>
            <a:endParaRPr lang="it-IT" dirty="0"/>
          </a:p>
        </p:txBody>
      </p:sp>
      <p:sp>
        <p:nvSpPr>
          <p:cNvPr id="3" name="Segnaposto contenuto 2"/>
          <p:cNvSpPr>
            <a:spLocks noGrp="1"/>
          </p:cNvSpPr>
          <p:nvPr>
            <p:ph idx="1"/>
          </p:nvPr>
        </p:nvSpPr>
        <p:spPr/>
        <p:txBody>
          <a:bodyPr>
            <a:normAutofit fontScale="92500" lnSpcReduction="10000"/>
          </a:bodyPr>
          <a:lstStyle/>
          <a:p>
            <a:r>
              <a:rPr lang="it-IT" sz="2800" dirty="0" smtClean="0"/>
              <a:t>Le </a:t>
            </a:r>
            <a:r>
              <a:rPr lang="it-IT" sz="2800" dirty="0" smtClean="0"/>
              <a:t>soglie di rilevanza comunitaria, sempre dall’1 gennaio 2018, diventeranno le seguenti:</a:t>
            </a:r>
          </a:p>
          <a:p>
            <a:r>
              <a:rPr lang="it-IT" sz="2800" dirty="0" smtClean="0"/>
              <a:t>a) </a:t>
            </a:r>
            <a:r>
              <a:rPr lang="it-IT" sz="2800" b="1" dirty="0" smtClean="0"/>
              <a:t>euro</a:t>
            </a:r>
            <a:r>
              <a:rPr lang="it-IT" sz="2800" dirty="0" smtClean="0"/>
              <a:t> </a:t>
            </a:r>
            <a:r>
              <a:rPr lang="it-IT" sz="2800" b="1" dirty="0" smtClean="0"/>
              <a:t>5.548.000</a:t>
            </a:r>
            <a:r>
              <a:rPr lang="it-IT" sz="2800" dirty="0" smtClean="0"/>
              <a:t> per gli appalti di lavori;</a:t>
            </a:r>
          </a:p>
          <a:p>
            <a:r>
              <a:rPr lang="it-IT" sz="2800" dirty="0" smtClean="0"/>
              <a:t>b) </a:t>
            </a:r>
            <a:r>
              <a:rPr lang="it-IT" sz="2800" b="1" dirty="0" smtClean="0"/>
              <a:t>euro 443. 000</a:t>
            </a:r>
            <a:r>
              <a:rPr lang="it-IT" sz="2800" dirty="0" smtClean="0"/>
              <a:t> per gli appalti di forniture, di servizi e per i concorsi pubblici di progettazione;</a:t>
            </a:r>
          </a:p>
          <a:p>
            <a:r>
              <a:rPr lang="it-IT" sz="2800" dirty="0" smtClean="0"/>
              <a:t>c) </a:t>
            </a:r>
            <a:r>
              <a:rPr lang="it-IT" sz="2800" b="1" dirty="0" smtClean="0"/>
              <a:t>euro 1.000.000</a:t>
            </a:r>
            <a:r>
              <a:rPr lang="it-IT" sz="2800" dirty="0" smtClean="0"/>
              <a:t> (resta inalterato l’odierno importo di 1.000.000 euro) per i contratti di servizi, per i servizi sociali e altri servizi specifici elencati all’allegato IX.</a:t>
            </a:r>
          </a:p>
          <a:p>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CONTRATTI SOTTO SOGLIA</a:t>
            </a:r>
            <a:endParaRPr lang="it-IT" dirty="0"/>
          </a:p>
        </p:txBody>
      </p:sp>
      <p:sp>
        <p:nvSpPr>
          <p:cNvPr id="3" name="Segnaposto contenuto 2"/>
          <p:cNvSpPr>
            <a:spLocks noGrp="1"/>
          </p:cNvSpPr>
          <p:nvPr>
            <p:ph idx="1"/>
          </p:nvPr>
        </p:nvSpPr>
        <p:spPr/>
        <p:txBody>
          <a:bodyPr>
            <a:normAutofit/>
          </a:bodyPr>
          <a:lstStyle/>
          <a:p>
            <a:r>
              <a:rPr lang="it-IT" sz="2800" dirty="0" smtClean="0"/>
              <a:t>l'affidamento e l'esecuzione di lavori, servizi e forniture di importo inferiore alla soglia di rilevanza comunitaria avvengano nel rispetto dei principi relativi all’affidamento dei contratti pubblici esclusi nonché nel rispetto del principio di rotazione e in modo da assicurare l'effettiva possibilità di partecipazione delle microimprese, piccole e medie imprese</a:t>
            </a:r>
            <a:endParaRPr lang="it-IT" sz="2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Salva la possibilità di ricorrere alle procedure ordinarie, le stazioni appaltanti procedono all'affidamento di lavori, servizi e forniture di importo inferiore alle soglie di rilevanza comunitaria </a:t>
            </a:r>
            <a:r>
              <a:rPr lang="it-IT" sz="2800" dirty="0" smtClean="0"/>
              <a:t>secondo modalità particolari</a:t>
            </a:r>
            <a:endParaRPr lang="it-IT" sz="2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a) per affidamenti di importo inferiore a 40.000 euro, mediante affidamento diretto, adeguatamente motivato o per i lavori in amministrazione diretta</a:t>
            </a:r>
            <a:r>
              <a:rPr lang="it-IT" sz="2800" dirty="0" smtClean="0"/>
              <a:t>;</a:t>
            </a:r>
          </a:p>
          <a:p>
            <a:r>
              <a:rPr lang="it-IT" sz="2800" dirty="0" smtClean="0"/>
              <a:t> </a:t>
            </a:r>
            <a:r>
              <a:rPr lang="it-IT" sz="2800" dirty="0" smtClean="0"/>
              <a:t>b) per affidamenti di importo pari o superiore a 40.000 euro e inferiore a 150.000 euro per i lavori </a:t>
            </a:r>
            <a:r>
              <a:rPr lang="it-IT" sz="2800" dirty="0" smtClean="0"/>
              <a:t>mediante </a:t>
            </a:r>
            <a:r>
              <a:rPr lang="it-IT" sz="2800" dirty="0" smtClean="0"/>
              <a:t>procedura negoziata previa consultazione, ove esistenti, di almeno </a:t>
            </a:r>
            <a:r>
              <a:rPr lang="it-IT" sz="2800" dirty="0" smtClean="0"/>
              <a:t>10 </a:t>
            </a:r>
            <a:r>
              <a:rPr lang="it-IT" sz="2800" dirty="0" smtClean="0"/>
              <a:t>operatori economici individuati sulla base di indagini di mercato o tramite elenchi di operatori economici, nel rispetto di un criterio di rotazione degli inviti. I lavori possono essere eseguiti anche in amministrazione diretta.</a:t>
            </a:r>
            <a:endParaRPr lang="it-IT" sz="2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343989"/>
          </a:xfrm>
        </p:spPr>
        <p:txBody>
          <a:bodyPr>
            <a:normAutofit fontScale="90000"/>
          </a:bodyPr>
          <a:lstStyle/>
          <a:p>
            <a:endParaRPr lang="it-IT" dirty="0"/>
          </a:p>
        </p:txBody>
      </p:sp>
      <p:sp>
        <p:nvSpPr>
          <p:cNvPr id="3" name="Segnaposto contenuto 2"/>
          <p:cNvSpPr>
            <a:spLocks noGrp="1"/>
          </p:cNvSpPr>
          <p:nvPr>
            <p:ph idx="1"/>
          </p:nvPr>
        </p:nvSpPr>
        <p:spPr>
          <a:xfrm>
            <a:off x="685801" y="1084217"/>
            <a:ext cx="10131425" cy="5408023"/>
          </a:xfrm>
        </p:spPr>
        <p:txBody>
          <a:bodyPr>
            <a:noAutofit/>
          </a:bodyPr>
          <a:lstStyle/>
          <a:p>
            <a:r>
              <a:rPr lang="it-IT" sz="2500" dirty="0" smtClean="0"/>
              <a:t>per affidamenti di importo pari o superiore a 40.000 euro e inferiore </a:t>
            </a:r>
            <a:r>
              <a:rPr lang="it-IT" sz="2500" dirty="0" smtClean="0"/>
              <a:t>alla soglia comunitaria  </a:t>
            </a:r>
            <a:r>
              <a:rPr lang="it-IT" sz="2500" b="1" dirty="0" smtClean="0"/>
              <a:t>per </a:t>
            </a:r>
            <a:r>
              <a:rPr lang="it-IT" sz="2500" b="1" dirty="0" smtClean="0"/>
              <a:t>i servizi e le forniture di almeno cinque operatori economici</a:t>
            </a:r>
            <a:r>
              <a:rPr lang="it-IT" altLang="ja-JP" sz="2500" dirty="0" smtClean="0"/>
              <a:t> </a:t>
            </a:r>
            <a:r>
              <a:rPr lang="it-IT" sz="2500" dirty="0" smtClean="0"/>
              <a:t>individuati sulla base di indagini di mercato o tramite elenchi di operatori economici, nel rispetto di un criterio di rotazione degli </a:t>
            </a:r>
            <a:r>
              <a:rPr lang="it-IT" sz="2500" dirty="0" smtClean="0"/>
              <a:t>inviti</a:t>
            </a:r>
          </a:p>
          <a:p>
            <a:r>
              <a:rPr lang="it-IT" sz="2500" dirty="0" smtClean="0"/>
              <a:t>per i lavori di importo pari o superiore a 150.000 euro e inferiore a 1.000.000 di euro, mediante la procedura negoziata di cui all'articolo 63</a:t>
            </a:r>
            <a:r>
              <a:rPr lang="it-IT" sz="2500" b="1" dirty="0" smtClean="0"/>
              <a:t> procedura negoziata</a:t>
            </a:r>
            <a:r>
              <a:rPr lang="it-IT" sz="2500" dirty="0" smtClean="0"/>
              <a:t> con consultazione di almeno </a:t>
            </a:r>
            <a:r>
              <a:rPr lang="it-IT" sz="2500" b="1" dirty="0" smtClean="0"/>
              <a:t>quindici </a:t>
            </a:r>
            <a:r>
              <a:rPr lang="it-IT" sz="2500" b="1" dirty="0" smtClean="0"/>
              <a:t>operatori</a:t>
            </a:r>
            <a:r>
              <a:rPr lang="it-IT" sz="2500" dirty="0" smtClean="0"/>
              <a:t> economici, ove esistenti, nel rispetto di un criterio di rotazione degli inviti, individuati sulla base di indagini di mercato o tramite elenchi di operatori economici. </a:t>
            </a:r>
            <a:endParaRPr lang="it-IT" sz="2500" dirty="0" smtClean="0"/>
          </a:p>
          <a:p>
            <a:r>
              <a:rPr lang="it-IT" sz="2500" dirty="0" smtClean="0"/>
              <a:t/>
            </a:r>
            <a:br>
              <a:rPr lang="it-IT" sz="2500" dirty="0" smtClean="0"/>
            </a:br>
            <a:r>
              <a:rPr lang="it-IT" sz="2500" dirty="0" smtClean="0"/>
              <a:t>d) per i lavori di importo pari o superiore a 1.000.000 di euro mediante ricorso alle procedure ordinarie </a:t>
            </a:r>
            <a:r>
              <a:rPr lang="it-IT" sz="2500" b="1" dirty="0" smtClean="0"/>
              <a:t>fermo restando quanto previsto dall’</a:t>
            </a:r>
            <a:r>
              <a:rPr lang="it-IT" sz="2500" b="1" dirty="0" smtClean="0">
                <a:hlinkClick r:id="rId2"/>
              </a:rPr>
              <a:t>articolo 95, comma 4, lettera a)</a:t>
            </a:r>
            <a:r>
              <a:rPr lang="it-IT" sz="2500" dirty="0" smtClean="0"/>
              <a:t>.</a:t>
            </a:r>
            <a:endParaRPr lang="it-IT" sz="25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b="1" dirty="0" smtClean="0"/>
              <a:t>stazione appaltante</a:t>
            </a:r>
            <a:r>
              <a:rPr lang="it-IT" sz="2800" dirty="0" smtClean="0"/>
              <a:t>, </a:t>
            </a:r>
            <a:r>
              <a:rPr lang="it-IT" sz="2800" dirty="0" smtClean="0"/>
              <a:t>indica </a:t>
            </a:r>
            <a:r>
              <a:rPr lang="it-IT" sz="2800" dirty="0" smtClean="0"/>
              <a:t>una </a:t>
            </a:r>
            <a:r>
              <a:rPr lang="it-IT" sz="2800" dirty="0" smtClean="0">
                <a:hlinkClick r:id="rId2" tooltip="Pubblica amministrazione italiana"/>
              </a:rPr>
              <a:t>pubblica amministrazione</a:t>
            </a:r>
            <a:r>
              <a:rPr lang="it-IT" sz="2800" dirty="0" smtClean="0"/>
              <a:t> aggiudicatrice o altro </a:t>
            </a:r>
            <a:r>
              <a:rPr lang="it-IT" sz="2800" dirty="0" smtClean="0">
                <a:hlinkClick r:id="rId3" tooltip="Soggetto di diritto"/>
              </a:rPr>
              <a:t>soggetto di diritto</a:t>
            </a:r>
            <a:r>
              <a:rPr lang="it-IT" sz="2800" dirty="0" smtClean="0"/>
              <a:t>, che affida </a:t>
            </a:r>
            <a:r>
              <a:rPr lang="it-IT" sz="2800" dirty="0" smtClean="0">
                <a:hlinkClick r:id="rId4" tooltip="Appalto pubblico"/>
              </a:rPr>
              <a:t>appalti pubblici</a:t>
            </a:r>
            <a:r>
              <a:rPr lang="it-IT" sz="2800" dirty="0" smtClean="0"/>
              <a:t> di lavori, forniture o servizi oppure </a:t>
            </a:r>
            <a:r>
              <a:rPr lang="it-IT" sz="2800" dirty="0" smtClean="0">
                <a:hlinkClick r:id="rId5" tooltip="Concessione"/>
              </a:rPr>
              <a:t>concessioni</a:t>
            </a:r>
            <a:r>
              <a:rPr lang="it-IT" sz="2800" dirty="0" smtClean="0"/>
              <a:t> di </a:t>
            </a:r>
            <a:r>
              <a:rPr lang="it-IT" sz="2800" dirty="0" smtClean="0">
                <a:hlinkClick r:id="rId6" tooltip="Lavori pubblici"/>
              </a:rPr>
              <a:t>lavori pubblici</a:t>
            </a:r>
            <a:r>
              <a:rPr lang="it-IT" sz="2800" dirty="0" smtClean="0"/>
              <a:t> o di </a:t>
            </a:r>
            <a:r>
              <a:rPr lang="it-IT" sz="2800" dirty="0" smtClean="0">
                <a:hlinkClick r:id="rId7" tooltip="Servizio pubblico"/>
              </a:rPr>
              <a:t>servizi</a:t>
            </a:r>
            <a:r>
              <a:rPr lang="it-IT" dirty="0" smtClean="0"/>
              <a:t>.</a:t>
            </a:r>
            <a:endParaRPr lang="it-IT"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 </a:t>
            </a:r>
            <a:r>
              <a:rPr lang="it-IT" sz="3200" dirty="0" smtClean="0">
                <a:hlinkClick r:id="rId2" tooltip="Centrale di committenza"/>
              </a:rPr>
              <a:t>centrale di committenza</a:t>
            </a:r>
            <a:r>
              <a:rPr lang="it-IT" sz="3200" dirty="0" smtClean="0"/>
              <a:t> quale soggetto pubblico a cui viene delegato il ruolo di stazione appaltante per altri soggetti pubblici.</a:t>
            </a:r>
            <a:endParaRPr lang="it-IT" sz="3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161109"/>
          </a:xfrm>
        </p:spPr>
        <p:txBody>
          <a:bodyPr>
            <a:normAutofit fontScale="90000"/>
          </a:bodyPr>
          <a:lstStyle/>
          <a:p>
            <a:endParaRPr lang="it-IT" dirty="0"/>
          </a:p>
        </p:txBody>
      </p:sp>
      <p:sp>
        <p:nvSpPr>
          <p:cNvPr id="3" name="Segnaposto contenuto 2"/>
          <p:cNvSpPr>
            <a:spLocks noGrp="1"/>
          </p:cNvSpPr>
          <p:nvPr>
            <p:ph idx="1"/>
          </p:nvPr>
        </p:nvSpPr>
        <p:spPr>
          <a:xfrm>
            <a:off x="685801" y="953589"/>
            <a:ext cx="10131425" cy="5643154"/>
          </a:xfrm>
        </p:spPr>
        <p:txBody>
          <a:bodyPr>
            <a:normAutofit/>
          </a:bodyPr>
          <a:lstStyle/>
          <a:p>
            <a:r>
              <a:rPr lang="it-IT" sz="2800" dirty="0" smtClean="0"/>
              <a:t>Secondo l'art. 3, comma a), del D. </a:t>
            </a:r>
            <a:r>
              <a:rPr lang="it-IT" sz="2800" dirty="0" err="1" smtClean="0"/>
              <a:t>Lgs</a:t>
            </a:r>
            <a:r>
              <a:rPr lang="it-IT" sz="2800" dirty="0" smtClean="0"/>
              <a:t>. n. 50/2016 sono </a:t>
            </a:r>
            <a:r>
              <a:rPr lang="it-IT" sz="2800" i="1" dirty="0" smtClean="0"/>
              <a:t>amministrazioni aggiudicatrici</a:t>
            </a:r>
            <a:r>
              <a:rPr lang="it-IT" sz="2800" dirty="0" smtClean="0"/>
              <a:t> le </a:t>
            </a:r>
            <a:r>
              <a:rPr lang="it-IT" sz="2800" dirty="0" smtClean="0">
                <a:hlinkClick r:id="rId2" tooltip="Amministrazione pubblica"/>
              </a:rPr>
              <a:t>amministrazioni</a:t>
            </a:r>
            <a:r>
              <a:rPr lang="it-IT" sz="2800" dirty="0" smtClean="0"/>
              <a:t> dello </a:t>
            </a:r>
            <a:r>
              <a:rPr lang="it-IT" sz="2800" dirty="0" smtClean="0">
                <a:hlinkClick r:id="rId3" tooltip="Stato"/>
              </a:rPr>
              <a:t>Stato</a:t>
            </a:r>
            <a:r>
              <a:rPr lang="it-IT" sz="2800" dirty="0" smtClean="0"/>
              <a:t>, gli </a:t>
            </a:r>
            <a:r>
              <a:rPr lang="it-IT" sz="2800" dirty="0" smtClean="0">
                <a:hlinkClick r:id="rId4" tooltip="Ente territoriale"/>
              </a:rPr>
              <a:t>enti pubblici territoriali</a:t>
            </a:r>
            <a:r>
              <a:rPr lang="it-IT" sz="2800" dirty="0" smtClean="0"/>
              <a:t>, gli altri </a:t>
            </a:r>
            <a:r>
              <a:rPr lang="it-IT" sz="2800" dirty="0" smtClean="0">
                <a:hlinkClick r:id="rId5" tooltip="Ente pubblico"/>
              </a:rPr>
              <a:t>enti pubblici</a:t>
            </a:r>
            <a:r>
              <a:rPr lang="it-IT" sz="2800" dirty="0" smtClean="0"/>
              <a:t> non economici, gli </a:t>
            </a:r>
            <a:r>
              <a:rPr lang="it-IT" sz="2800" dirty="0" smtClean="0">
                <a:hlinkClick r:id="rId6" tooltip="Organismo di diritto pubblico"/>
              </a:rPr>
              <a:t>organismi di diritto pubblico</a:t>
            </a:r>
            <a:r>
              <a:rPr lang="it-IT" sz="2800" dirty="0" smtClean="0"/>
              <a:t> e le </a:t>
            </a:r>
            <a:r>
              <a:rPr lang="it-IT" sz="2800" dirty="0" smtClean="0">
                <a:hlinkClick r:id="rId7" tooltip="Associazione (diritto)"/>
              </a:rPr>
              <a:t>associazioni</a:t>
            </a:r>
            <a:r>
              <a:rPr lang="it-IT" sz="2800" dirty="0" smtClean="0"/>
              <a:t>, unioni e </a:t>
            </a:r>
            <a:r>
              <a:rPr lang="it-IT" sz="2800" dirty="0" smtClean="0">
                <a:hlinkClick r:id="rId8" tooltip="Consorzio"/>
              </a:rPr>
              <a:t>consorzi</a:t>
            </a:r>
            <a:r>
              <a:rPr lang="it-IT" sz="2800" dirty="0" smtClean="0"/>
              <a:t>, comunque denominati, costituiti da detti soggetti</a:t>
            </a:r>
            <a:r>
              <a:rPr lang="it-IT" sz="2800" dirty="0" smtClean="0"/>
              <a:t>.</a:t>
            </a:r>
            <a:endParaRPr lang="it-IT" sz="2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pPr>
              <a:buNone/>
            </a:pPr>
            <a:r>
              <a:rPr lang="it-IT" sz="2800" dirty="0" smtClean="0"/>
              <a:t>Oltre </a:t>
            </a:r>
            <a:r>
              <a:rPr lang="it-IT" sz="2800" dirty="0" smtClean="0"/>
              <a:t>alle amministrazioni aggiudicatrici, sono stazioni appaltanti taluni soggetti, anche privati, allorché affidino appalti contemplati nell'art. 32 del D. </a:t>
            </a:r>
            <a:r>
              <a:rPr lang="it-IT" sz="2800" dirty="0" err="1" smtClean="0"/>
              <a:t>Lgs</a:t>
            </a:r>
            <a:r>
              <a:rPr lang="it-IT" sz="2800" dirty="0" smtClean="0"/>
              <a:t>. n. 163/2006. Si possono ricordare:</a:t>
            </a:r>
          </a:p>
          <a:p>
            <a:r>
              <a:rPr lang="it-IT" sz="2800" dirty="0" smtClean="0"/>
              <a:t>i concessionari di lavori pubblici quando affidano lavori</a:t>
            </a:r>
          </a:p>
          <a:p>
            <a:r>
              <a:rPr lang="it-IT" sz="2800" dirty="0" smtClean="0"/>
              <a:t>le società con capitale pubblico, anche non maggioritario, che non sono organismi di diritto pubblico e hanno a oggetto della loro attività la realizzazione di lavori o opere, ovvero la produzione di beni o servizi, non destinati a essere collocati sul mercato in regime di libera concorrenza, quando affidano lavori, servizi e forniture</a:t>
            </a:r>
          </a:p>
          <a:p>
            <a:endParaRPr lang="it-IT"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350173"/>
          </a:xfrm>
        </p:spPr>
        <p:txBody>
          <a:bodyPr>
            <a:normAutofit fontScale="92500" lnSpcReduction="20000"/>
          </a:bodyPr>
          <a:lstStyle/>
          <a:p>
            <a:r>
              <a:rPr lang="it-IT" sz="2400" dirty="0" smtClean="0"/>
              <a:t>i soggetti privati che affidano lavori di edilizia relativi a ospedali, impianti sportivi, ricreativi e per il tempo libero, edifici scolastici e universitari, edifici destinati a funzioni pubbliche amministrative, di importo superiore a € 1.000.000 (nonché servizi connessi di importo pari o superiore a € 211.000), per la cui realizzazione sia previsto, da parte di amministrazioni aggiudicatrici, un contributo diretto e specifico, in conto interessi o in conto capitale che, attualizzato, superi il 50% dell'importo dei lavori</a:t>
            </a:r>
          </a:p>
          <a:p>
            <a:r>
              <a:rPr lang="it-IT" sz="2400" dirty="0" smtClean="0"/>
              <a:t>i concessionari di servizi che affidano lavori pubblici strettamente strumentali alla gestione del servizio, se le opere pubbliche diventano di proprietà dell'amministrazione aggiudicatrice</a:t>
            </a:r>
          </a:p>
          <a:p>
            <a:r>
              <a:rPr lang="it-IT" sz="2400" dirty="0" smtClean="0"/>
              <a:t>i soggetti privati, titolari di </a:t>
            </a:r>
            <a:r>
              <a:rPr lang="it-IT" sz="2400" dirty="0" smtClean="0">
                <a:hlinkClick r:id="rId2" tooltip="Permesso di costruire"/>
              </a:rPr>
              <a:t>permesso di costruire</a:t>
            </a:r>
            <a:r>
              <a:rPr lang="it-IT" sz="2400" dirty="0" smtClean="0"/>
              <a:t>, che assumono in via diretta l'esecuzione delle opere di urbanizzazione a scomputo totale o parziale del contributo previsto per il rilascio del permesso, quando affidano i relativi lavori</a:t>
            </a:r>
          </a:p>
          <a:p>
            <a:endParaRPr lang="it-IT"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37</a:t>
            </a:r>
            <a:endParaRPr lang="it-IT" dirty="0"/>
          </a:p>
        </p:txBody>
      </p:sp>
      <p:sp>
        <p:nvSpPr>
          <p:cNvPr id="3" name="Segnaposto contenuto 2"/>
          <p:cNvSpPr>
            <a:spLocks noGrp="1"/>
          </p:cNvSpPr>
          <p:nvPr>
            <p:ph idx="1"/>
          </p:nvPr>
        </p:nvSpPr>
        <p:spPr/>
        <p:txBody>
          <a:bodyPr>
            <a:normAutofit/>
          </a:bodyPr>
          <a:lstStyle/>
          <a:p>
            <a:r>
              <a:rPr lang="it-IT" sz="2800" dirty="0" smtClean="0"/>
              <a:t>L’articolo prevede infatti una generale riorganizzazione delle funzioni delle stazioni appaltanti e, prevede, in coerenza con il criterio di delega, l’obbligo per i comuni non capoluogo di provincia, di ricorrere a forme di aggregazione o centralizzazione delle committenze, a livello di unioni dei comuni, ove esistenti, o ricorrendo ad altro soggetto aggregatore</a:t>
            </a:r>
            <a:endParaRPr lang="it-IT" sz="2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I livelli di aggregazione sono poi stabiliti in ragione degli importi degli affidamenti. In particolare </a:t>
            </a:r>
            <a:r>
              <a:rPr lang="it-IT" sz="2800" b="1" u="sng" dirty="0" smtClean="0"/>
              <a:t>le stazioni appaltanti possano procedere direttamente e autonomamente </a:t>
            </a:r>
            <a:r>
              <a:rPr lang="it-IT" sz="2800" dirty="0" smtClean="0"/>
              <a:t>all’acquisizione di forniture e servizi di importo </a:t>
            </a:r>
            <a:r>
              <a:rPr lang="it-IT" sz="2800" u="sng" dirty="0" smtClean="0"/>
              <a:t>inferiore a 40.000 euro e di lavori di importo inferiore a 150.000 </a:t>
            </a:r>
            <a:r>
              <a:rPr lang="it-IT" sz="2800" u="sng" dirty="0" smtClean="0"/>
              <a:t>euro</a:t>
            </a:r>
            <a:r>
              <a:rPr lang="it-IT" sz="2800" dirty="0" smtClean="0"/>
              <a:t>, </a:t>
            </a:r>
            <a:r>
              <a:rPr lang="it-IT" sz="2800" dirty="0" smtClean="0"/>
              <a:t>attraverso l’effettuazione di ordini a valere su strumenti di acquisto messi a disposizione dalle centrali di committenza.</a:t>
            </a:r>
            <a:endParaRPr lang="it-IT" sz="2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Per effettuare procedure di </a:t>
            </a:r>
            <a:r>
              <a:rPr lang="it-IT" sz="2800" b="1" dirty="0" smtClean="0"/>
              <a:t>importo superiore alle soglie indicate al periodo precedente </a:t>
            </a:r>
            <a:r>
              <a:rPr lang="it-IT" sz="2800" u="sng" dirty="0" smtClean="0"/>
              <a:t>le stazioni appaltanti debbono essere in possesso della necessaria qualificazione</a:t>
            </a:r>
            <a:r>
              <a:rPr lang="it-IT" sz="2800" dirty="0" smtClean="0"/>
              <a:t>. </a:t>
            </a:r>
            <a:r>
              <a:rPr lang="it-IT" sz="2800" b="1" dirty="0" smtClean="0"/>
              <a:t>Il ricorso alla centrale di committenza qualificata</a:t>
            </a:r>
            <a:r>
              <a:rPr lang="it-IT" sz="2800" dirty="0" smtClean="0"/>
              <a:t> è poi previsto nel caso in cui, per gli acquisti di </a:t>
            </a:r>
            <a:r>
              <a:rPr lang="it-IT" sz="2800" u="sng" dirty="0" smtClean="0"/>
              <a:t>forniture e servizi di importo superiore a 40.000 euro </a:t>
            </a:r>
            <a:r>
              <a:rPr lang="it-IT" sz="2800" dirty="0" smtClean="0"/>
              <a:t>e inferiore alla soglia di rilevanza europea, nonché per gli acquisti di lavori di manutenzione ordinaria di </a:t>
            </a:r>
            <a:r>
              <a:rPr lang="it-IT" sz="2800" u="sng" dirty="0" smtClean="0"/>
              <a:t>importo superiore a 150.000 </a:t>
            </a:r>
            <a:r>
              <a:rPr lang="it-IT" sz="2800" dirty="0" smtClean="0"/>
              <a:t>euro e inferiore a 1 milione di euro, </a:t>
            </a:r>
            <a:r>
              <a:rPr lang="it-IT" sz="2800" u="sng" dirty="0" smtClean="0"/>
              <a:t>non vi sia disponibilità di strumenti telematici di negoziazione </a:t>
            </a:r>
            <a:r>
              <a:rPr lang="it-IT" sz="2800" dirty="0" smtClean="0"/>
              <a:t>messi a disposizione dalle centrali di committenza qualificate, secondo la normativa vigente</a:t>
            </a:r>
            <a:endParaRPr lang="it-IT" sz="28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b="1" dirty="0" smtClean="0"/>
              <a:t>E</a:t>
            </a:r>
            <a:r>
              <a:rPr lang="it-IT" sz="2800" dirty="0" smtClean="0"/>
              <a:t>’ istituito presso </a:t>
            </a:r>
            <a:r>
              <a:rPr lang="it-IT" sz="2800" dirty="0" smtClean="0"/>
              <a:t>l’ANAC, che ne assicura la pubblicità, </a:t>
            </a:r>
            <a:r>
              <a:rPr lang="it-IT" sz="2800" dirty="0" smtClean="0"/>
              <a:t> </a:t>
            </a:r>
            <a:r>
              <a:rPr lang="it-IT" sz="2800" dirty="0" smtClean="0"/>
              <a:t>un apposito elenco delle stazioni appaltanti qualificate di cui fanno parte anche le centrali di committenza. La qualificazione è conseguita in rapporto alla tipologia e complessità del contratto e per fasce d’importo. </a:t>
            </a:r>
            <a:endParaRPr lang="it-IT" sz="2800" dirty="0" smtClean="0"/>
          </a:p>
          <a:p>
            <a:r>
              <a:rPr lang="it-IT" sz="2800" dirty="0" smtClean="0"/>
              <a:t>Iscritta di diritto è la CONSIP</a:t>
            </a:r>
            <a:endParaRPr lang="it-IT" sz="2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I requisiti tecnico organizzativi, ai fini dell’iscrizione nell’elenco, sono definiti con decreto. La qualificazione ha ad oggetto il complesso delle attività che caratterizzano il processo di acquisizione di un bene, servizio o lavoro in relazione ai seguenti ambiti: capacità di programmazione e progettazione, capacità di affidamento, capacità di esecuzione e controllo. Al riguardo, la disposizione indica i parametri concernenti i predetti requisiti distinguendo tra requisiti di base e requisiti premianti</a:t>
            </a:r>
            <a:endParaRPr lang="it-IT" sz="2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 qualificazione conseguita opera per la durata di cinque anni e può essere rivista a seguito di verifica anche a campione da parte dell’ANAC o su richiesta della stazione appaltante</a:t>
            </a:r>
            <a:endParaRPr lang="it-IT" sz="2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sz="2800" dirty="0" smtClean="0"/>
              <a:t>L’art</a:t>
            </a:r>
            <a:r>
              <a:rPr lang="it-IT" sz="2800" dirty="0" smtClean="0"/>
              <a:t>. 38, esso prevede la </a:t>
            </a:r>
            <a:r>
              <a:rPr lang="it-IT" sz="2800" b="1" dirty="0" smtClean="0"/>
              <a:t>costituzione in seno all’ANAC di un apposito elenco delle stazioni appaltanti qualificate</a:t>
            </a:r>
            <a:r>
              <a:rPr lang="it-IT" sz="2800" dirty="0" smtClean="0"/>
              <a:t> di cui fanno parte an­che le centrali di committenza. La qualificazione è conseguita dalle stazioni appaltanti in conformità ai seguenti parametri:</a:t>
            </a:r>
          </a:p>
          <a:p>
            <a:r>
              <a:rPr lang="it-IT" sz="2800" i="1" dirty="0" smtClean="0"/>
              <a:t>1)   in rapporto agli ambiti di </a:t>
            </a:r>
            <a:r>
              <a:rPr lang="it-IT" sz="2800" i="1" dirty="0" err="1" smtClean="0"/>
              <a:t>attvità</a:t>
            </a:r>
            <a:r>
              <a:rPr lang="it-IT" sz="2800" i="1" dirty="0" smtClean="0"/>
              <a:t>;</a:t>
            </a:r>
            <a:r>
              <a:rPr lang="it-IT" sz="2800" dirty="0" smtClean="0"/>
              <a:t/>
            </a:r>
            <a:br>
              <a:rPr lang="it-IT" sz="2800" dirty="0" smtClean="0"/>
            </a:br>
            <a:r>
              <a:rPr lang="it-IT" sz="2800" i="1" dirty="0" smtClean="0"/>
              <a:t>2)   ai bacini territoriali;</a:t>
            </a:r>
            <a:r>
              <a:rPr lang="it-IT" sz="2800" dirty="0" smtClean="0"/>
              <a:t/>
            </a:r>
            <a:br>
              <a:rPr lang="it-IT" sz="2800" dirty="0" smtClean="0"/>
            </a:br>
            <a:r>
              <a:rPr lang="it-IT" sz="2800" i="1" dirty="0" smtClean="0"/>
              <a:t>3)   alla tipologia;</a:t>
            </a:r>
            <a:r>
              <a:rPr lang="it-IT" sz="2800" dirty="0" smtClean="0"/>
              <a:t/>
            </a:r>
            <a:br>
              <a:rPr lang="it-IT" sz="2800" dirty="0" smtClean="0"/>
            </a:br>
            <a:r>
              <a:rPr lang="it-IT" sz="2800" i="1" dirty="0" smtClean="0"/>
              <a:t>4)   alla complessità del contratto;</a:t>
            </a:r>
            <a:r>
              <a:rPr lang="it-IT" sz="2800" dirty="0" smtClean="0"/>
              <a:t/>
            </a:r>
            <a:br>
              <a:rPr lang="it-IT" sz="2800" dirty="0" smtClean="0"/>
            </a:br>
            <a:r>
              <a:rPr lang="it-IT" sz="2800" i="1" dirty="0" smtClean="0"/>
              <a:t>5)   per fasce d’importo.</a:t>
            </a:r>
            <a:endParaRPr lang="it-IT" sz="2800" dirty="0" smtClean="0"/>
          </a:p>
          <a:p>
            <a:endParaRPr lang="it-I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e">
  <a:themeElements>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Celestial" id="{C4BB2A3D-0E93-4C5F-B0D2-9D3FCE089CC5}" vid="{E44E6A2F-09CD-4BE0-B42D-107FF03CEED6}"/>
    </a:ext>
  </a:extLst>
</a:theme>
</file>

<file path=docProps/app.xml><?xml version="1.0" encoding="utf-8"?>
<Properties xmlns="http://schemas.openxmlformats.org/officeDocument/2006/extended-properties" xmlns:vt="http://schemas.openxmlformats.org/officeDocument/2006/docPropsVTypes">
  <Template>Celestiale</Template>
  <TotalTime>134</TotalTime>
  <Words>2432</Words>
  <Application>Microsoft Office PowerPoint</Application>
  <PresentationFormat>Personalizzato</PresentationFormat>
  <Paragraphs>85</Paragraphs>
  <Slides>46</Slides>
  <Notes>0</Notes>
  <HiddenSlides>0</HiddenSlides>
  <MMClips>0</MMClips>
  <ScaleCrop>false</ScaleCrop>
  <HeadingPairs>
    <vt:vector size="4" baseType="variant">
      <vt:variant>
        <vt:lpstr>Tema</vt:lpstr>
      </vt:variant>
      <vt:variant>
        <vt:i4>1</vt:i4>
      </vt:variant>
      <vt:variant>
        <vt:lpstr>Titoli diapositive</vt:lpstr>
      </vt:variant>
      <vt:variant>
        <vt:i4>46</vt:i4>
      </vt:variant>
    </vt:vector>
  </HeadingPairs>
  <TitlesOfParts>
    <vt:vector size="47" baseType="lpstr">
      <vt:lpstr>Celestiale</vt:lpstr>
      <vt:lpstr>Diapositiva 1</vt:lpstr>
      <vt:lpstr>CONTRATTI MISTI</vt:lpstr>
      <vt:lpstr>Diapositiva 3</vt:lpstr>
      <vt:lpstr>Diapositiva 4</vt:lpstr>
      <vt:lpstr>Diapositiva 5</vt:lpstr>
      <vt:lpstr>Diapositiva 6</vt:lpstr>
      <vt:lpstr>Diapositiva 7</vt:lpstr>
      <vt:lpstr>Diapositiva 8</vt:lpstr>
      <vt:lpstr>Art 30</vt:lpstr>
      <vt:lpstr>rup</vt:lpstr>
      <vt:lpstr>Diapositiva 11</vt:lpstr>
      <vt:lpstr>Principio di trasparenza</vt:lpstr>
      <vt:lpstr>Diapositiva 13</vt:lpstr>
      <vt:lpstr>i principi per l'aggiudicazione e l’esecuzione di appalti e concession</vt:lpstr>
      <vt:lpstr>Diapositiva 15</vt:lpstr>
      <vt:lpstr>Diapositiva 16</vt:lpstr>
      <vt:lpstr>Diapositiva 17</vt:lpstr>
      <vt:lpstr>Diapositiva 18</vt:lpstr>
      <vt:lpstr>Diapositiva 19</vt:lpstr>
      <vt:lpstr>Compiti rup</vt:lpstr>
      <vt:lpstr>Diapositiva 21</vt:lpstr>
      <vt:lpstr>Diapositiva 22</vt:lpstr>
      <vt:lpstr>Fasi procedure affidamento</vt:lpstr>
      <vt:lpstr>Diapositiva 24</vt:lpstr>
      <vt:lpstr>Diapositiva 25</vt:lpstr>
      <vt:lpstr>Diapositiva 26</vt:lpstr>
      <vt:lpstr>Art 33</vt:lpstr>
      <vt:lpstr>Diapositiva 28</vt:lpstr>
      <vt:lpstr>Soglie comunitarie </vt:lpstr>
      <vt:lpstr>Settori speciali</vt:lpstr>
      <vt:lpstr>CONTRATTI SOTTO SOGLIA</vt:lpstr>
      <vt:lpstr>Diapositiva 32</vt:lpstr>
      <vt:lpstr>Diapositiva 33</vt:lpstr>
      <vt:lpstr>Diapositiva 34</vt:lpstr>
      <vt:lpstr>Diapositiva 35</vt:lpstr>
      <vt:lpstr>Diapositiva 36</vt:lpstr>
      <vt:lpstr>Diapositiva 37</vt:lpstr>
      <vt:lpstr>Diapositiva 38</vt:lpstr>
      <vt:lpstr>Diapositiva 39</vt:lpstr>
      <vt:lpstr>Art 37</vt:lpstr>
      <vt:lpstr>Diapositiva 41</vt:lpstr>
      <vt:lpstr>Diapositiva 42</vt:lpstr>
      <vt:lpstr>Diapositiva 43</vt:lpstr>
      <vt:lpstr>Diapositiva 44</vt:lpstr>
      <vt:lpstr>Diapositiva 45</vt:lpstr>
      <vt:lpstr>Diapositiva 46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SerenaG</dc:creator>
  <cp:lastModifiedBy>Windows User</cp:lastModifiedBy>
  <cp:revision>7</cp:revision>
  <dcterms:created xsi:type="dcterms:W3CDTF">2016-05-04T15:19:20Z</dcterms:created>
  <dcterms:modified xsi:type="dcterms:W3CDTF">2018-03-13T14:20:32Z</dcterms:modified>
</cp:coreProperties>
</file>