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72" r:id="rId13"/>
    <p:sldId id="273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-138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4400" dirty="0" smtClean="0"/>
              <a:t>PROCEDURE DI AFFIDAMENTO</a:t>
            </a:r>
            <a:endParaRPr lang="it-IT" sz="4400" dirty="0"/>
          </a:p>
        </p:txBody>
      </p:sp>
    </p:spTree>
    <p:extLst>
      <p:ext uri="{BB962C8B-B14F-4D97-AF65-F5344CB8AC3E}">
        <p14:creationId xmlns="" xmlns:p14="http://schemas.microsoft.com/office/powerpoint/2010/main" val="182095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PROCEDURE SOTTO SOGLIA COMUNITARIA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Fermo restando quanto previsto dagli articoli 37 e 38 e salva la</a:t>
            </a:r>
          </a:p>
          <a:p>
            <a:pPr marL="0" indent="0">
              <a:buNone/>
            </a:pPr>
            <a:r>
              <a:rPr lang="it-IT" sz="2800" dirty="0" smtClean="0"/>
              <a:t>possibilità </a:t>
            </a:r>
            <a:r>
              <a:rPr lang="it-IT" sz="2800" dirty="0"/>
              <a:t>di  ricorrere  alle  procedure  ordinarie,  le  stazioni</a:t>
            </a:r>
          </a:p>
          <a:p>
            <a:pPr marL="0" indent="0">
              <a:buNone/>
            </a:pPr>
            <a:r>
              <a:rPr lang="it-IT" sz="2800" dirty="0"/>
              <a:t>appaltanti procedono all'affidamento di lavori, servizi  e  forniture</a:t>
            </a:r>
          </a:p>
          <a:p>
            <a:pPr marL="0" indent="0">
              <a:buNone/>
            </a:pPr>
            <a:r>
              <a:rPr lang="it-IT" sz="2800" dirty="0"/>
              <a:t>di importo inferiore alle </a:t>
            </a:r>
            <a:r>
              <a:rPr lang="it-IT" sz="2800" dirty="0" smtClean="0"/>
              <a:t>soglie……..</a:t>
            </a:r>
            <a:endParaRPr lang="it-IT" sz="2800" dirty="0"/>
          </a:p>
        </p:txBody>
      </p:sp>
    </p:spTree>
    <p:extLst>
      <p:ext uri="{BB962C8B-B14F-4D97-AF65-F5344CB8AC3E}">
        <p14:creationId xmlns="" xmlns:p14="http://schemas.microsoft.com/office/powerpoint/2010/main" val="255207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…. per </a:t>
            </a:r>
            <a:r>
              <a:rPr lang="it-IT" sz="2800" dirty="0"/>
              <a:t>affidamenti di </a:t>
            </a:r>
            <a:r>
              <a:rPr lang="it-IT" sz="2800" dirty="0">
                <a:solidFill>
                  <a:srgbClr val="FF0000"/>
                </a:solidFill>
              </a:rPr>
              <a:t>importo inferiore  a  40.000  euro</a:t>
            </a:r>
            <a:r>
              <a:rPr lang="it-IT" sz="2800" dirty="0"/>
              <a:t>,  mediante</a:t>
            </a:r>
          </a:p>
          <a:p>
            <a:pPr marL="0" indent="0">
              <a:buNone/>
            </a:pPr>
            <a:r>
              <a:rPr lang="it-IT" sz="2800" dirty="0"/>
              <a:t>affidamento  diretto,  adeguatamente  motivato  o  per  i  lavori  in</a:t>
            </a:r>
          </a:p>
          <a:p>
            <a:pPr marL="0" indent="0">
              <a:buNone/>
            </a:pPr>
            <a:r>
              <a:rPr lang="it-IT" sz="2800" dirty="0"/>
              <a:t>amministrazione diretta</a:t>
            </a:r>
          </a:p>
        </p:txBody>
      </p:sp>
    </p:spTree>
    <p:extLst>
      <p:ext uri="{BB962C8B-B14F-4D97-AF65-F5344CB8AC3E}">
        <p14:creationId xmlns="" xmlns:p14="http://schemas.microsoft.com/office/powerpoint/2010/main" val="48799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 smtClean="0"/>
              <a:t>……per </a:t>
            </a:r>
            <a:r>
              <a:rPr lang="it-IT" sz="2800" dirty="0"/>
              <a:t>affidamenti di importo </a:t>
            </a:r>
            <a:r>
              <a:rPr lang="it-IT" sz="2800" dirty="0">
                <a:solidFill>
                  <a:srgbClr val="FF0000"/>
                </a:solidFill>
              </a:rPr>
              <a:t>pari o  superiore  a  40.000  euro  </a:t>
            </a:r>
            <a:r>
              <a:rPr lang="it-IT" sz="2800" dirty="0" smtClean="0">
                <a:solidFill>
                  <a:srgbClr val="FF0000"/>
                </a:solidFill>
              </a:rPr>
              <a:t>e inferiore </a:t>
            </a:r>
            <a:r>
              <a:rPr lang="it-IT" sz="2800" dirty="0">
                <a:solidFill>
                  <a:srgbClr val="FF0000"/>
                </a:solidFill>
              </a:rPr>
              <a:t>a  150.000  euro  per  i  lavori</a:t>
            </a:r>
            <a:r>
              <a:rPr lang="it-IT" sz="2800" dirty="0"/>
              <a:t>,  o  </a:t>
            </a:r>
            <a:r>
              <a:rPr lang="it-IT" sz="2800" dirty="0">
                <a:solidFill>
                  <a:srgbClr val="FF0000"/>
                </a:solidFill>
              </a:rPr>
              <a:t>alle  soglie  di  </a:t>
            </a:r>
            <a:r>
              <a:rPr lang="it-IT" sz="2800" dirty="0" smtClean="0">
                <a:solidFill>
                  <a:srgbClr val="FF0000"/>
                </a:solidFill>
              </a:rPr>
              <a:t>cui all'articolo </a:t>
            </a:r>
            <a:r>
              <a:rPr lang="it-IT" sz="2800" dirty="0">
                <a:solidFill>
                  <a:srgbClr val="FF0000"/>
                </a:solidFill>
              </a:rPr>
              <a:t>35 per le forniture  e  i  servizi</a:t>
            </a:r>
            <a:r>
              <a:rPr lang="it-IT" sz="2800" dirty="0"/>
              <a:t>,  </a:t>
            </a:r>
            <a:r>
              <a:rPr lang="it-IT" sz="2800" u="sng" dirty="0"/>
              <a:t>mediante  </a:t>
            </a:r>
            <a:r>
              <a:rPr lang="it-IT" sz="2800" u="sng" dirty="0" smtClean="0"/>
              <a:t>procedura negoziata</a:t>
            </a:r>
            <a:r>
              <a:rPr lang="it-IT" sz="2800" dirty="0" smtClean="0"/>
              <a:t> </a:t>
            </a:r>
            <a:r>
              <a:rPr lang="it-IT" sz="2800" dirty="0"/>
              <a:t>previa  consultazione,  ove  esistenti,  di  almeno  </a:t>
            </a:r>
            <a:r>
              <a:rPr lang="it-IT" sz="2800" u="sng" dirty="0" smtClean="0"/>
              <a:t> 10 o 5 operatori economici (per forniture e servizi) </a:t>
            </a:r>
            <a:r>
              <a:rPr lang="it-IT" sz="2800" dirty="0"/>
              <a:t>individuati sulla base di indagini di  mercato  </a:t>
            </a:r>
            <a:r>
              <a:rPr lang="it-IT" sz="2800" dirty="0" smtClean="0"/>
              <a:t>o tramite </a:t>
            </a:r>
            <a:r>
              <a:rPr lang="it-IT" sz="2800" dirty="0"/>
              <a:t>elenchi di operatori economici, nel rispetto di  un  </a:t>
            </a:r>
            <a:r>
              <a:rPr lang="it-IT" sz="2800" dirty="0" smtClean="0"/>
              <a:t>criterio di </a:t>
            </a:r>
            <a:r>
              <a:rPr lang="it-IT" sz="2800" dirty="0"/>
              <a:t>rotazione degli inviti. I lavori possono essere eseguiti anche  </a:t>
            </a:r>
            <a:r>
              <a:rPr lang="it-IT" sz="2800" dirty="0" smtClean="0"/>
              <a:t>in amministrazione </a:t>
            </a:r>
            <a:r>
              <a:rPr lang="it-IT" sz="2800" dirty="0"/>
              <a:t>diretta</a:t>
            </a:r>
          </a:p>
        </p:txBody>
      </p:sp>
    </p:spTree>
    <p:extLst>
      <p:ext uri="{BB962C8B-B14F-4D97-AF65-F5344CB8AC3E}">
        <p14:creationId xmlns="" xmlns:p14="http://schemas.microsoft.com/office/powerpoint/2010/main" val="428925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…per i lavori di </a:t>
            </a:r>
            <a:r>
              <a:rPr lang="it-IT" sz="2800" dirty="0">
                <a:solidFill>
                  <a:srgbClr val="FF0000"/>
                </a:solidFill>
              </a:rPr>
              <a:t>importo  pari  o  superiore  a  150.000  euro  e</a:t>
            </a:r>
          </a:p>
          <a:p>
            <a:pPr marL="0" indent="0">
              <a:buNone/>
            </a:pPr>
            <a:r>
              <a:rPr lang="it-IT" sz="2800" dirty="0">
                <a:solidFill>
                  <a:srgbClr val="FF0000"/>
                </a:solidFill>
              </a:rPr>
              <a:t>inferiore a 1.000.000 di euro</a:t>
            </a:r>
            <a:r>
              <a:rPr lang="it-IT" sz="2800" dirty="0"/>
              <a:t>, mediante la </a:t>
            </a:r>
            <a:r>
              <a:rPr lang="it-IT" sz="2800" u="sng" dirty="0"/>
              <a:t>procedura negoziata </a:t>
            </a:r>
            <a:r>
              <a:rPr lang="it-IT" sz="2800" dirty="0"/>
              <a:t>di cui</a:t>
            </a:r>
          </a:p>
          <a:p>
            <a:pPr marL="0" indent="0">
              <a:buNone/>
            </a:pPr>
            <a:r>
              <a:rPr lang="it-IT" sz="2800" dirty="0"/>
              <a:t>all'articolo  63  con  consultazione  di   </a:t>
            </a:r>
            <a:r>
              <a:rPr lang="it-IT" sz="2800" u="sng"/>
              <a:t>almeno</a:t>
            </a:r>
            <a:r>
              <a:rPr lang="it-IT" sz="2800"/>
              <a:t>  </a:t>
            </a:r>
            <a:r>
              <a:rPr lang="it-IT" sz="2800" smtClean="0"/>
              <a:t>15</a:t>
            </a:r>
            <a:r>
              <a:rPr lang="it-IT" sz="2800" u="sng" smtClean="0"/>
              <a:t>   </a:t>
            </a:r>
            <a:r>
              <a:rPr lang="it-IT" sz="2800" u="sng" dirty="0"/>
              <a:t>operatori</a:t>
            </a:r>
          </a:p>
          <a:p>
            <a:pPr marL="0" indent="0">
              <a:buNone/>
            </a:pPr>
            <a:r>
              <a:rPr lang="it-IT" sz="2800" dirty="0"/>
              <a:t>economici, ove esistenti, nel rispetto di un  criterio  di  rotazione</a:t>
            </a:r>
          </a:p>
          <a:p>
            <a:pPr marL="0" indent="0">
              <a:buNone/>
            </a:pPr>
            <a:r>
              <a:rPr lang="it-IT" sz="2800" dirty="0"/>
              <a:t>degli inviti, individuati sulla base di indagini di mercato o tramite</a:t>
            </a:r>
          </a:p>
          <a:p>
            <a:pPr marL="0" indent="0">
              <a:buNone/>
            </a:pPr>
            <a:r>
              <a:rPr lang="it-IT" sz="2800" dirty="0"/>
              <a:t>elenchi  di  operatori  economici</a:t>
            </a:r>
          </a:p>
        </p:txBody>
      </p:sp>
    </p:spTree>
    <p:extLst>
      <p:ext uri="{BB962C8B-B14F-4D97-AF65-F5344CB8AC3E}">
        <p14:creationId xmlns="" xmlns:p14="http://schemas.microsoft.com/office/powerpoint/2010/main" val="30709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…..per </a:t>
            </a:r>
            <a:r>
              <a:rPr lang="it-IT" sz="2800" dirty="0"/>
              <a:t>i lavori di </a:t>
            </a:r>
            <a:r>
              <a:rPr lang="it-IT" sz="2800" dirty="0">
                <a:solidFill>
                  <a:srgbClr val="FF0000"/>
                </a:solidFill>
              </a:rPr>
              <a:t>importo pari o superiore  a  1.000.000  di  euro</a:t>
            </a:r>
          </a:p>
          <a:p>
            <a:pPr marL="0" indent="0">
              <a:buNone/>
            </a:pPr>
            <a:r>
              <a:rPr lang="it-IT" sz="2800" dirty="0"/>
              <a:t>mediante ricorso alle </a:t>
            </a:r>
            <a:r>
              <a:rPr lang="it-IT" sz="2800" u="sng" dirty="0"/>
              <a:t>procedure ordinarie</a:t>
            </a:r>
          </a:p>
        </p:txBody>
      </p:sp>
    </p:spTree>
    <p:extLst>
      <p:ext uri="{BB962C8B-B14F-4D97-AF65-F5344CB8AC3E}">
        <p14:creationId xmlns="" xmlns:p14="http://schemas.microsoft.com/office/powerpoint/2010/main" val="230178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0526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Nel caso in cui la stazione appaltante abbia fatto ricorso  </a:t>
            </a:r>
            <a:r>
              <a:rPr lang="it-IT" sz="2800" dirty="0" smtClean="0"/>
              <a:t>alle procedure </a:t>
            </a:r>
            <a:r>
              <a:rPr lang="it-IT" sz="2800" dirty="0"/>
              <a:t>negoziate, la verifica dei requisiti ai fini della  </a:t>
            </a:r>
            <a:r>
              <a:rPr lang="it-IT" sz="2800" dirty="0" smtClean="0"/>
              <a:t>stipula del </a:t>
            </a:r>
            <a:r>
              <a:rPr lang="it-IT" sz="2800" dirty="0"/>
              <a:t>contratto avviene esclusivamente sull'aggiudicatario. </a:t>
            </a:r>
            <a:r>
              <a:rPr lang="it-IT" sz="2800" u="sng" dirty="0"/>
              <a:t>La </a:t>
            </a:r>
            <a:r>
              <a:rPr lang="it-IT" sz="2800" u="sng" dirty="0" smtClean="0"/>
              <a:t>stazione appaltante  può  </a:t>
            </a:r>
            <a:r>
              <a:rPr lang="it-IT" sz="2800" u="sng" dirty="0"/>
              <a:t>comunque  estendere   le   verifiche   agli   </a:t>
            </a:r>
            <a:r>
              <a:rPr lang="it-IT" sz="2800" u="sng" dirty="0" smtClean="0"/>
              <a:t>altri partecipanti</a:t>
            </a:r>
            <a:r>
              <a:rPr lang="it-IT" sz="2800" dirty="0"/>
              <a:t>. Per lo svolgimento delle procedure di cui  al  </a:t>
            </a:r>
            <a:r>
              <a:rPr lang="it-IT" sz="2800" dirty="0" smtClean="0"/>
              <a:t>presente articolo </a:t>
            </a:r>
            <a:r>
              <a:rPr lang="it-IT" sz="2800" dirty="0"/>
              <a:t>le  stazioni  appaltanti  possono  procedere  attraverso  </a:t>
            </a:r>
            <a:r>
              <a:rPr lang="it-IT" sz="2800" dirty="0" smtClean="0"/>
              <a:t>un mercato </a:t>
            </a:r>
            <a:r>
              <a:rPr lang="it-IT" sz="2800" dirty="0"/>
              <a:t>elettronico che consenta acquisti  telematici  basati  su  </a:t>
            </a:r>
            <a:r>
              <a:rPr lang="it-IT" sz="2800" dirty="0" smtClean="0"/>
              <a:t>un sistema </a:t>
            </a:r>
            <a:r>
              <a:rPr lang="it-IT" sz="2800" dirty="0"/>
              <a:t>che attua procedure  di  scelta  del  contraente  </a:t>
            </a:r>
            <a:r>
              <a:rPr lang="it-IT" sz="2800" dirty="0" smtClean="0"/>
              <a:t>interamente gestite </a:t>
            </a:r>
            <a:r>
              <a:rPr lang="it-IT" sz="2800" dirty="0"/>
              <a:t>per via  elettronica.</a:t>
            </a:r>
          </a:p>
        </p:txBody>
      </p:sp>
    </p:spTree>
    <p:extLst>
      <p:ext uri="{BB962C8B-B14F-4D97-AF65-F5344CB8AC3E}">
        <p14:creationId xmlns="" xmlns:p14="http://schemas.microsoft.com/office/powerpoint/2010/main" val="31764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Le stazioni </a:t>
            </a:r>
            <a:r>
              <a:rPr lang="it-IT" sz="2800" dirty="0" smtClean="0"/>
              <a:t>appaltanti  </a:t>
            </a:r>
            <a:r>
              <a:rPr lang="it-IT" sz="2800" u="sng" dirty="0"/>
              <a:t>possono    procedere    direttamente    e     </a:t>
            </a:r>
            <a:r>
              <a:rPr lang="it-IT" sz="2800" u="sng" dirty="0" smtClean="0"/>
              <a:t>autonomamente all'acquisizione </a:t>
            </a:r>
            <a:r>
              <a:rPr lang="it-IT" sz="2800" u="sng" dirty="0"/>
              <a:t>di </a:t>
            </a:r>
            <a:r>
              <a:rPr lang="it-IT" sz="2800" dirty="0">
                <a:solidFill>
                  <a:srgbClr val="FF0000"/>
                </a:solidFill>
              </a:rPr>
              <a:t>forniture e servizi di importo inferiore a </a:t>
            </a:r>
            <a:r>
              <a:rPr lang="it-IT" sz="2800" dirty="0" smtClean="0">
                <a:solidFill>
                  <a:srgbClr val="FF0000"/>
                </a:solidFill>
              </a:rPr>
              <a:t>40.000 euro </a:t>
            </a:r>
            <a:r>
              <a:rPr lang="it-IT" sz="2800" dirty="0">
                <a:solidFill>
                  <a:srgbClr val="FF0000"/>
                </a:solidFill>
              </a:rPr>
              <a:t>e di  lavori  di  importo  inferiore  a  150.000  </a:t>
            </a:r>
            <a:r>
              <a:rPr lang="it-IT" sz="2800" dirty="0"/>
              <a:t>euro,  </a:t>
            </a:r>
            <a:r>
              <a:rPr lang="it-IT" sz="2800" u="sng" dirty="0" err="1" smtClean="0"/>
              <a:t>nonche</a:t>
            </a:r>
            <a:r>
              <a:rPr lang="it-IT" sz="2800" u="sng" dirty="0" smtClean="0"/>
              <a:t>‘</a:t>
            </a:r>
            <a:r>
              <a:rPr lang="it-IT" sz="2800" dirty="0" smtClean="0"/>
              <a:t> attraverso  </a:t>
            </a:r>
            <a:r>
              <a:rPr lang="it-IT" sz="2800" dirty="0"/>
              <a:t>l'effettuazione  di  ordini  a  valere  su  strumenti  </a:t>
            </a:r>
            <a:r>
              <a:rPr lang="it-IT" sz="2800" dirty="0" smtClean="0"/>
              <a:t>di acquisto </a:t>
            </a:r>
            <a:r>
              <a:rPr lang="it-IT" sz="2800" dirty="0"/>
              <a:t>messi a disposizione  dalle  </a:t>
            </a:r>
            <a:r>
              <a:rPr lang="it-IT" sz="2800" u="sng" dirty="0"/>
              <a:t>centrali  di  committenza</a:t>
            </a:r>
          </a:p>
        </p:txBody>
      </p:sp>
    </p:spTree>
    <p:extLst>
      <p:ext uri="{BB962C8B-B14F-4D97-AF65-F5344CB8AC3E}">
        <p14:creationId xmlns="" xmlns:p14="http://schemas.microsoft.com/office/powerpoint/2010/main" val="371872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 smtClean="0"/>
              <a:t>…per </a:t>
            </a:r>
            <a:r>
              <a:rPr lang="it-IT" sz="2800" dirty="0"/>
              <a:t>gli acquisti di  </a:t>
            </a:r>
            <a:r>
              <a:rPr lang="it-IT" sz="2800" dirty="0" smtClean="0">
                <a:solidFill>
                  <a:srgbClr val="FF0000"/>
                </a:solidFill>
              </a:rPr>
              <a:t>forniture e </a:t>
            </a:r>
            <a:r>
              <a:rPr lang="it-IT" sz="2800" dirty="0">
                <a:solidFill>
                  <a:srgbClr val="FF0000"/>
                </a:solidFill>
              </a:rPr>
              <a:t>servizi di importo superiore a 40.000 euro e inferiore alla  </a:t>
            </a:r>
            <a:r>
              <a:rPr lang="it-IT" sz="2800" dirty="0" smtClean="0">
                <a:solidFill>
                  <a:srgbClr val="FF0000"/>
                </a:solidFill>
              </a:rPr>
              <a:t>soglia,  </a:t>
            </a:r>
            <a:r>
              <a:rPr lang="it-IT" sz="2800" dirty="0" err="1">
                <a:solidFill>
                  <a:srgbClr val="FF0000"/>
                </a:solidFill>
              </a:rPr>
              <a:t>nonche</a:t>
            </a:r>
            <a:r>
              <a:rPr lang="it-IT" sz="2800" dirty="0">
                <a:solidFill>
                  <a:srgbClr val="FF0000"/>
                </a:solidFill>
              </a:rPr>
              <a:t>'  per  gli  acquisti  di  lavori  </a:t>
            </a:r>
            <a:r>
              <a:rPr lang="it-IT" sz="2800" dirty="0" smtClean="0">
                <a:solidFill>
                  <a:srgbClr val="FF0000"/>
                </a:solidFill>
              </a:rPr>
              <a:t>di manutenzione </a:t>
            </a:r>
            <a:r>
              <a:rPr lang="it-IT" sz="2800" dirty="0">
                <a:solidFill>
                  <a:srgbClr val="FF0000"/>
                </a:solidFill>
              </a:rPr>
              <a:t>ordinaria d'importo superiore a 150.000 euro e </a:t>
            </a:r>
            <a:r>
              <a:rPr lang="it-IT" sz="2800" dirty="0" smtClean="0">
                <a:solidFill>
                  <a:srgbClr val="FF0000"/>
                </a:solidFill>
              </a:rPr>
              <a:t>inferiore a </a:t>
            </a:r>
            <a:r>
              <a:rPr lang="it-IT" sz="2800" dirty="0">
                <a:solidFill>
                  <a:srgbClr val="FF0000"/>
                </a:solidFill>
              </a:rPr>
              <a:t>1 milione  di  euro</a:t>
            </a:r>
            <a:r>
              <a:rPr lang="it-IT" sz="2800" dirty="0"/>
              <a:t>,  le  stazioni  appaltanti  </a:t>
            </a:r>
            <a:r>
              <a:rPr lang="it-IT" sz="2800" dirty="0" smtClean="0"/>
              <a:t>procedono  mediante utilizzo </a:t>
            </a:r>
            <a:r>
              <a:rPr lang="it-IT" sz="2800" dirty="0"/>
              <a:t>autonomo degli strumenti telematici di negoziazione messi  </a:t>
            </a:r>
            <a:r>
              <a:rPr lang="it-IT" sz="2800" dirty="0" smtClean="0"/>
              <a:t>a disposizione </a:t>
            </a:r>
            <a:r>
              <a:rPr lang="it-IT" sz="2800" dirty="0"/>
              <a:t>dalle centrali di  </a:t>
            </a:r>
            <a:r>
              <a:rPr lang="it-IT" sz="2800" dirty="0" smtClean="0"/>
              <a:t>committenza</a:t>
            </a:r>
          </a:p>
          <a:p>
            <a:pPr marL="0" indent="0">
              <a:buNone/>
            </a:pPr>
            <a:r>
              <a:rPr lang="it-IT" sz="2800" u="sng" dirty="0" smtClean="0"/>
              <a:t>In </a:t>
            </a:r>
            <a:r>
              <a:rPr lang="it-IT" sz="2800" u="sng" dirty="0"/>
              <a:t>caso  di  </a:t>
            </a:r>
            <a:r>
              <a:rPr lang="it-IT" sz="2800" u="sng" dirty="0" smtClean="0"/>
              <a:t>indisponibilità  </a:t>
            </a:r>
            <a:r>
              <a:rPr lang="it-IT" sz="2800" dirty="0"/>
              <a:t>di  tali  </a:t>
            </a:r>
            <a:r>
              <a:rPr lang="it-IT" sz="2800" dirty="0" smtClean="0"/>
              <a:t>strumenti anche </a:t>
            </a:r>
            <a:r>
              <a:rPr lang="it-IT" sz="2800" dirty="0"/>
              <a:t>in relazione alle singole categorie merceologiche, le  </a:t>
            </a:r>
            <a:r>
              <a:rPr lang="it-IT" sz="2800" dirty="0" smtClean="0"/>
              <a:t>stazioni appaltanti mediante  lo svolgimento </a:t>
            </a:r>
            <a:r>
              <a:rPr lang="it-IT" sz="2800" dirty="0"/>
              <a:t>di procedura ordinaria</a:t>
            </a:r>
          </a:p>
        </p:txBody>
      </p:sp>
    </p:spTree>
    <p:extLst>
      <p:ext uri="{BB962C8B-B14F-4D97-AF65-F5344CB8AC3E}">
        <p14:creationId xmlns="" xmlns:p14="http://schemas.microsoft.com/office/powerpoint/2010/main" val="168514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 smtClean="0"/>
              <a:t>E'  </a:t>
            </a:r>
            <a:r>
              <a:rPr lang="it-IT" sz="2800" dirty="0"/>
              <a:t>istituito  </a:t>
            </a:r>
            <a:r>
              <a:rPr lang="it-IT" sz="2800" dirty="0" smtClean="0"/>
              <a:t>presso l'ANAC</a:t>
            </a:r>
            <a:r>
              <a:rPr lang="it-IT" sz="2800" dirty="0"/>
              <a:t>, che ne assicura la  </a:t>
            </a:r>
            <a:r>
              <a:rPr lang="it-IT" sz="2800" dirty="0" smtClean="0"/>
              <a:t>pubblicità,  </a:t>
            </a:r>
            <a:r>
              <a:rPr lang="it-IT" sz="2800" dirty="0"/>
              <a:t>un  apposito  </a:t>
            </a:r>
            <a:r>
              <a:rPr lang="it-IT" sz="2800" u="sng" dirty="0"/>
              <a:t>elenco  </a:t>
            </a:r>
            <a:r>
              <a:rPr lang="it-IT" sz="2800" u="sng" dirty="0" smtClean="0"/>
              <a:t>delle stazioni </a:t>
            </a:r>
            <a:r>
              <a:rPr lang="it-IT" sz="2800" u="sng" dirty="0"/>
              <a:t>appaltanti qualificate di cui fanno parte anche le  </a:t>
            </a:r>
            <a:r>
              <a:rPr lang="it-IT" sz="2800" u="sng" dirty="0" smtClean="0"/>
              <a:t>centrali di </a:t>
            </a:r>
            <a:r>
              <a:rPr lang="it-IT" sz="2800" u="sng" dirty="0"/>
              <a:t>committenza</a:t>
            </a:r>
            <a:r>
              <a:rPr lang="it-IT" sz="2800" dirty="0"/>
              <a:t>. La qualificazione </a:t>
            </a:r>
            <a:r>
              <a:rPr lang="it-IT" sz="2800" dirty="0" smtClean="0"/>
              <a:t>è  </a:t>
            </a:r>
            <a:r>
              <a:rPr lang="it-IT" sz="2800" dirty="0"/>
              <a:t>conseguita  in  rapporto  </a:t>
            </a:r>
            <a:r>
              <a:rPr lang="it-IT" sz="2800" dirty="0" smtClean="0"/>
              <a:t>agli ambiti  </a:t>
            </a:r>
            <a:r>
              <a:rPr lang="it-IT" sz="2800" dirty="0"/>
              <a:t>di  </a:t>
            </a:r>
            <a:r>
              <a:rPr lang="it-IT" sz="2800" dirty="0" smtClean="0"/>
              <a:t>attività,  </a:t>
            </a:r>
            <a:r>
              <a:rPr lang="it-IT" sz="2800" dirty="0"/>
              <a:t>ai  bacini  territoriali,  alla  tipologia  </a:t>
            </a:r>
            <a:r>
              <a:rPr lang="it-IT" sz="2800" dirty="0" smtClean="0"/>
              <a:t>e complessità </a:t>
            </a:r>
            <a:r>
              <a:rPr lang="it-IT" sz="2800" dirty="0"/>
              <a:t>del contratto e per fasce d'importo.</a:t>
            </a:r>
          </a:p>
        </p:txBody>
      </p:sp>
    </p:spTree>
    <p:extLst>
      <p:ext uri="{BB962C8B-B14F-4D97-AF65-F5344CB8AC3E}">
        <p14:creationId xmlns="" xmlns:p14="http://schemas.microsoft.com/office/powerpoint/2010/main" val="205707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Asta elettronica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Per «asta elettronica», invece, un processo per fasi successive basato su un dispositivo elettronico di presentazione di nuovi prezzi modificati al ribasso o di nuovi valori riguardanti taluni elementi delle offerte, che interviene dopo una prima valutazione completa delle offerte permettendo che la loro classificazione possa essere effettuata sulla base di un trattamento automatico</a:t>
            </a:r>
          </a:p>
        </p:txBody>
      </p:sp>
    </p:spTree>
    <p:extLst>
      <p:ext uri="{BB962C8B-B14F-4D97-AF65-F5344CB8AC3E}">
        <p14:creationId xmlns="" xmlns:p14="http://schemas.microsoft.com/office/powerpoint/2010/main" val="25846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Centrali di committenza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Le centrali di committenza possono: </a:t>
            </a:r>
          </a:p>
          <a:p>
            <a:pPr marL="0" indent="0">
              <a:buNone/>
            </a:pPr>
            <a:r>
              <a:rPr lang="it-IT" sz="2800" dirty="0"/>
              <a:t>  a) aggiudicare appalti, stipulare ed eseguire i contratti per conto</a:t>
            </a:r>
          </a:p>
          <a:p>
            <a:pPr marL="0" indent="0">
              <a:buNone/>
            </a:pPr>
            <a:r>
              <a:rPr lang="it-IT" sz="2800" dirty="0"/>
              <a:t>delle amministrazioni aggiudicatrici e degli enti aggiudicatori; </a:t>
            </a:r>
          </a:p>
          <a:p>
            <a:pPr marL="0" indent="0">
              <a:buNone/>
            </a:pPr>
            <a:r>
              <a:rPr lang="it-IT" sz="2800" dirty="0"/>
              <a:t>  b)  stipulare  accordi  quadro  ai  quali  le  stazioni  appaltanti</a:t>
            </a:r>
          </a:p>
          <a:p>
            <a:pPr marL="0" indent="0">
              <a:buNone/>
            </a:pPr>
            <a:r>
              <a:rPr lang="it-IT" sz="2800" dirty="0"/>
              <a:t>qualificate  possono  ricorrere  per  l'aggiudicazione   dei   propri</a:t>
            </a:r>
          </a:p>
          <a:p>
            <a:pPr marL="0" indent="0">
              <a:buNone/>
            </a:pPr>
            <a:r>
              <a:rPr lang="it-IT" sz="2800" dirty="0"/>
              <a:t>appalti; </a:t>
            </a:r>
          </a:p>
          <a:p>
            <a:pPr marL="0" indent="0">
              <a:buNone/>
            </a:pPr>
            <a:r>
              <a:rPr lang="it-IT" sz="2800" dirty="0"/>
              <a:t>  c) gestire sistemi dinamici di acquisizione e mercati elettronici</a:t>
            </a:r>
          </a:p>
        </p:txBody>
      </p:sp>
    </p:spTree>
    <p:extLst>
      <p:ext uri="{BB962C8B-B14F-4D97-AF65-F5344CB8AC3E}">
        <p14:creationId xmlns="" xmlns:p14="http://schemas.microsoft.com/office/powerpoint/2010/main" val="378617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Stazione appaltante comune non capoluogo di provincia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 smtClean="0"/>
              <a:t>a</a:t>
            </a:r>
            <a:r>
              <a:rPr lang="it-IT" sz="2800" dirty="0"/>
              <a:t>)  ricorrendo  a  una  centrale  di  committenza  o   a   soggetti</a:t>
            </a:r>
          </a:p>
          <a:p>
            <a:pPr marL="0" indent="0">
              <a:buNone/>
            </a:pPr>
            <a:r>
              <a:rPr lang="it-IT" sz="2800" dirty="0"/>
              <a:t>aggregatori qualificati; </a:t>
            </a:r>
          </a:p>
          <a:p>
            <a:pPr marL="0" indent="0">
              <a:buNone/>
            </a:pPr>
            <a:r>
              <a:rPr lang="it-IT" sz="2800" dirty="0" smtClean="0"/>
              <a:t>b</a:t>
            </a:r>
            <a:r>
              <a:rPr lang="it-IT" sz="2800" dirty="0"/>
              <a:t>) mediante unioni di comuni costituite e qualificate come centrali</a:t>
            </a:r>
          </a:p>
          <a:p>
            <a:pPr marL="0" indent="0">
              <a:buNone/>
            </a:pPr>
            <a:r>
              <a:rPr lang="it-IT" sz="2800" dirty="0"/>
              <a:t>di committenza, ovvero associandosi o consorziandosi in  centrali  di</a:t>
            </a:r>
          </a:p>
          <a:p>
            <a:pPr marL="0" indent="0">
              <a:buNone/>
            </a:pPr>
            <a:r>
              <a:rPr lang="it-IT" sz="2800" dirty="0"/>
              <a:t>committenza nelle forme previste dall'ordinamento. </a:t>
            </a:r>
          </a:p>
          <a:p>
            <a:pPr marL="0" indent="0">
              <a:buNone/>
            </a:pPr>
            <a:r>
              <a:rPr lang="it-IT" sz="2800" smtClean="0"/>
              <a:t>c</a:t>
            </a:r>
            <a:r>
              <a:rPr lang="it-IT" sz="2800" dirty="0"/>
              <a:t>) ricorrendo alla stazione unica appaltante costituita presso  gli</a:t>
            </a:r>
          </a:p>
          <a:p>
            <a:pPr marL="0" indent="0">
              <a:buNone/>
            </a:pPr>
            <a:r>
              <a:rPr lang="it-IT" sz="2800" dirty="0"/>
              <a:t>enti di area vasta</a:t>
            </a:r>
          </a:p>
        </p:txBody>
      </p:sp>
    </p:spTree>
    <p:extLst>
      <p:ext uri="{BB962C8B-B14F-4D97-AF65-F5344CB8AC3E}">
        <p14:creationId xmlns="" xmlns:p14="http://schemas.microsoft.com/office/powerpoint/2010/main" val="301444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A decorrere dal 18 ottobre 2018, le comunicazioni e  gli  </a:t>
            </a:r>
            <a:r>
              <a:rPr lang="it-IT" sz="2800" dirty="0" smtClean="0"/>
              <a:t>scambi di </a:t>
            </a:r>
            <a:r>
              <a:rPr lang="it-IT" sz="2800" dirty="0"/>
              <a:t>informazioni nell'ambito delle </a:t>
            </a:r>
            <a:r>
              <a:rPr lang="it-IT" sz="2800" dirty="0" smtClean="0"/>
              <a:t>procedure svolte </a:t>
            </a:r>
            <a:r>
              <a:rPr lang="it-IT" sz="2800" dirty="0"/>
              <a:t>dalle stazioni appaltanti sono eseguiti utilizzando  mezzi  </a:t>
            </a:r>
            <a:r>
              <a:rPr lang="it-IT" sz="2800" dirty="0" smtClean="0"/>
              <a:t>di comunicazione </a:t>
            </a:r>
            <a:r>
              <a:rPr lang="it-IT" sz="2800" dirty="0"/>
              <a:t>elettronici</a:t>
            </a:r>
          </a:p>
        </p:txBody>
      </p:sp>
    </p:spTree>
    <p:extLst>
      <p:ext uri="{BB962C8B-B14F-4D97-AF65-F5344CB8AC3E}">
        <p14:creationId xmlns="" xmlns:p14="http://schemas.microsoft.com/office/powerpoint/2010/main" val="213204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3000" dirty="0" smtClean="0"/>
              <a:t>Si parla di conflitto d'interesse quando il personale di una  stazione appaltante o di un prestatore di servizi che, anche per  conto  della stazione appaltante, interviene nello svolgimento della procedura  di aggiudicazione degli appalti e delle concessioni o può influenzarne, in qualsiasi modo, il risultato, ha, direttamente  o  indirettamente, un interesse finanziario, economico o altro interesse  personale  che può essere percepito come una  minaccia  alla  sua  imparzialità  e indipendenza  nel  contesto  della  procedura   di   appalto   o   di concessione</a:t>
            </a:r>
          </a:p>
          <a:p>
            <a:pPr marL="0" indent="0">
              <a:buNone/>
            </a:pPr>
            <a:r>
              <a:rPr lang="it-IT" dirty="0" smtClean="0"/>
              <a:t> </a:t>
            </a:r>
            <a:endParaRPr lang="it-IT" sz="2800" dirty="0"/>
          </a:p>
        </p:txBody>
      </p:sp>
    </p:spTree>
    <p:extLst>
      <p:ext uri="{BB962C8B-B14F-4D97-AF65-F5344CB8AC3E}">
        <p14:creationId xmlns="" xmlns:p14="http://schemas.microsoft.com/office/powerpoint/2010/main" val="1433845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Operatori economici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1" y="1776549"/>
            <a:ext cx="10131425" cy="49900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 smtClean="0"/>
              <a:t>a) </a:t>
            </a:r>
            <a:r>
              <a:rPr lang="it-IT" sz="2400" dirty="0"/>
              <a:t>gli imprenditori individuali, anche artigiani,  e  le  </a:t>
            </a:r>
            <a:r>
              <a:rPr lang="it-IT" sz="2400" dirty="0" smtClean="0"/>
              <a:t>società, anche </a:t>
            </a:r>
            <a:r>
              <a:rPr lang="it-IT" sz="2400" dirty="0"/>
              <a:t>cooperative; </a:t>
            </a:r>
          </a:p>
          <a:p>
            <a:pPr marL="0" indent="0">
              <a:buNone/>
            </a:pPr>
            <a:r>
              <a:rPr lang="it-IT" sz="2400" dirty="0" smtClean="0"/>
              <a:t>b</a:t>
            </a:r>
            <a:r>
              <a:rPr lang="it-IT" sz="2400" dirty="0"/>
              <a:t>) i consorzi fra  </a:t>
            </a:r>
            <a:r>
              <a:rPr lang="it-IT" sz="2400" dirty="0" smtClean="0"/>
              <a:t>società  </a:t>
            </a:r>
            <a:r>
              <a:rPr lang="it-IT" sz="2400" dirty="0"/>
              <a:t>cooperative  di  produzione  e  </a:t>
            </a:r>
            <a:r>
              <a:rPr lang="it-IT" sz="2400" dirty="0" smtClean="0"/>
              <a:t>lavoro  </a:t>
            </a:r>
            <a:r>
              <a:rPr lang="it-IT" sz="2400" dirty="0"/>
              <a:t>e i consorzi tra imprese  </a:t>
            </a:r>
            <a:r>
              <a:rPr lang="it-IT" sz="2400" dirty="0" smtClean="0"/>
              <a:t>artigiane</a:t>
            </a:r>
          </a:p>
          <a:p>
            <a:pPr marL="0" indent="0">
              <a:buNone/>
            </a:pPr>
            <a:r>
              <a:rPr lang="it-IT" sz="2400" dirty="0"/>
              <a:t>c) i consorzi  stabili,  costituiti  anche  in  forma  di  </a:t>
            </a:r>
            <a:r>
              <a:rPr lang="it-IT" sz="2400" dirty="0" smtClean="0"/>
              <a:t>società consortili </a:t>
            </a:r>
            <a:r>
              <a:rPr lang="it-IT" sz="2400" dirty="0"/>
              <a:t>ai sensi dell'articolo 2615-ter  del  codice  civile,  </a:t>
            </a:r>
            <a:r>
              <a:rPr lang="it-IT" sz="2400" dirty="0" smtClean="0"/>
              <a:t>tra imprenditori  </a:t>
            </a:r>
            <a:r>
              <a:rPr lang="it-IT" sz="2400" dirty="0"/>
              <a:t>individuali,  anche  artigiani,  </a:t>
            </a:r>
            <a:r>
              <a:rPr lang="it-IT" sz="2400" dirty="0" smtClean="0"/>
              <a:t>società  commerciali, società </a:t>
            </a:r>
            <a:r>
              <a:rPr lang="it-IT" sz="2400" dirty="0"/>
              <a:t>cooperative di produzione e </a:t>
            </a:r>
            <a:r>
              <a:rPr lang="it-IT" sz="2400" dirty="0" smtClean="0"/>
              <a:t>lavoro</a:t>
            </a:r>
          </a:p>
          <a:p>
            <a:pPr marL="0" indent="0">
              <a:buNone/>
            </a:pPr>
            <a:r>
              <a:rPr lang="it-IT" sz="2400" dirty="0"/>
              <a:t>d) i  raggruppamenti  temporanei  di  </a:t>
            </a:r>
            <a:r>
              <a:rPr lang="it-IT" sz="2400" dirty="0" smtClean="0"/>
              <a:t>concorrenti </a:t>
            </a:r>
          </a:p>
          <a:p>
            <a:pPr marL="0" indent="0">
              <a:buNone/>
            </a:pPr>
            <a:r>
              <a:rPr lang="it-IT" sz="2400" dirty="0" smtClean="0"/>
              <a:t> </a:t>
            </a:r>
            <a:r>
              <a:rPr lang="it-IT" sz="2400" dirty="0"/>
              <a:t>e) i consorzi ordinari di concorrenti di cui all'articolo 2602  </a:t>
            </a:r>
            <a:r>
              <a:rPr lang="it-IT" sz="2400" dirty="0" smtClean="0"/>
              <a:t>del codice </a:t>
            </a:r>
            <a:r>
              <a:rPr lang="it-IT" sz="2400" dirty="0"/>
              <a:t>civile</a:t>
            </a:r>
            <a:r>
              <a:rPr lang="it-IT" sz="2400" dirty="0" smtClean="0"/>
              <a:t>,</a:t>
            </a:r>
          </a:p>
          <a:p>
            <a:pPr marL="0" indent="0">
              <a:buNone/>
            </a:pPr>
            <a:r>
              <a:rPr lang="it-IT" sz="2400" dirty="0"/>
              <a:t>f) le aggregazioni tra le imprese aderenti al contratto di rete  </a:t>
            </a:r>
            <a:r>
              <a:rPr lang="it-IT" sz="2400" dirty="0" smtClean="0"/>
              <a:t>ai sensi </a:t>
            </a:r>
            <a:r>
              <a:rPr lang="it-IT" sz="2400" dirty="0"/>
              <a:t>dell'articolo 3, comma 4-ter, </a:t>
            </a:r>
            <a:r>
              <a:rPr lang="it-IT" sz="2400" dirty="0" smtClean="0"/>
              <a:t>legge </a:t>
            </a:r>
            <a:r>
              <a:rPr lang="it-IT" sz="2400" dirty="0"/>
              <a:t>9 aprile </a:t>
            </a:r>
            <a:r>
              <a:rPr lang="it-IT" sz="2400" dirty="0" smtClean="0"/>
              <a:t>2009, n</a:t>
            </a:r>
            <a:r>
              <a:rPr lang="it-IT" sz="2400" dirty="0"/>
              <a:t>. 33; </a:t>
            </a:r>
          </a:p>
          <a:p>
            <a:pPr marL="0" indent="0">
              <a:buNone/>
            </a:pPr>
            <a:r>
              <a:rPr lang="it-IT" sz="2400" dirty="0" smtClean="0"/>
              <a:t>g</a:t>
            </a:r>
            <a:r>
              <a:rPr lang="it-IT" sz="2400" dirty="0"/>
              <a:t>) i soggetti che abbiano stipulato il contratto di gruppo  </a:t>
            </a:r>
            <a:r>
              <a:rPr lang="it-IT" sz="2400" dirty="0" smtClean="0"/>
              <a:t>europeo di </a:t>
            </a:r>
            <a:r>
              <a:rPr lang="it-IT" sz="2400" dirty="0"/>
              <a:t>interesse economico (</a:t>
            </a:r>
            <a:r>
              <a:rPr lang="it-IT" sz="2400" dirty="0" smtClean="0"/>
              <a:t>GEIE)</a:t>
            </a:r>
            <a:endParaRPr lang="it-IT" sz="2400" dirty="0"/>
          </a:p>
        </p:txBody>
      </p:sp>
    </p:spTree>
    <p:extLst>
      <p:ext uri="{BB962C8B-B14F-4D97-AF65-F5344CB8AC3E}">
        <p14:creationId xmlns="" xmlns:p14="http://schemas.microsoft.com/office/powerpoint/2010/main" val="88835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Clausole sociali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Per gli affidamenti dei contratti di concessione e di appalto </a:t>
            </a:r>
            <a:r>
              <a:rPr lang="it-IT" sz="2800" dirty="0" smtClean="0"/>
              <a:t>di lavori </a:t>
            </a:r>
            <a:r>
              <a:rPr lang="it-IT" sz="2800" dirty="0"/>
              <a:t>e servizi diversi da quelli aventi natura  intellettuale,  </a:t>
            </a:r>
            <a:r>
              <a:rPr lang="it-IT" sz="2800" dirty="0" smtClean="0"/>
              <a:t>con particolare </a:t>
            </a:r>
            <a:r>
              <a:rPr lang="it-IT" sz="2800" dirty="0"/>
              <a:t>riguardo a quelli relativi a contratti ad alta </a:t>
            </a:r>
            <a:r>
              <a:rPr lang="it-IT" sz="2800" dirty="0" smtClean="0"/>
              <a:t>intensità di </a:t>
            </a:r>
            <a:r>
              <a:rPr lang="it-IT" sz="2800" dirty="0"/>
              <a:t>manodopera, i bandi di gara,  gli  avvisi  e  gli  inviti  </a:t>
            </a:r>
            <a:r>
              <a:rPr lang="it-IT" sz="2800" dirty="0" smtClean="0"/>
              <a:t>possono inserire</a:t>
            </a:r>
            <a:r>
              <a:rPr lang="it-IT" sz="2800" dirty="0"/>
              <a:t>, nel rispetto dei principi dell'Unione  europea,  </a:t>
            </a:r>
            <a:r>
              <a:rPr lang="it-IT" sz="2800" dirty="0" smtClean="0"/>
              <a:t>specifiche clausole </a:t>
            </a:r>
            <a:r>
              <a:rPr lang="it-IT" sz="2800" dirty="0"/>
              <a:t>sociali volte a promuovere la </a:t>
            </a:r>
            <a:r>
              <a:rPr lang="it-IT" sz="2800" dirty="0" smtClean="0"/>
              <a:t>stabilità'  </a:t>
            </a:r>
            <a:r>
              <a:rPr lang="it-IT" sz="2800" dirty="0"/>
              <a:t>occupazionale  </a:t>
            </a:r>
            <a:r>
              <a:rPr lang="it-IT" sz="2800" dirty="0" smtClean="0"/>
              <a:t>del personale   </a:t>
            </a:r>
            <a:r>
              <a:rPr lang="it-IT" sz="2800" dirty="0"/>
              <a:t>impiegato</a:t>
            </a:r>
          </a:p>
        </p:txBody>
      </p:sp>
    </p:spTree>
    <p:extLst>
      <p:ext uri="{BB962C8B-B14F-4D97-AF65-F5344CB8AC3E}">
        <p14:creationId xmlns="" xmlns:p14="http://schemas.microsoft.com/office/powerpoint/2010/main" val="48622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967312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TM03457452[[fn=Celestiale]]</Template>
  <TotalTime>56</TotalTime>
  <Words>1013</Words>
  <Application>Microsoft Office PowerPoint</Application>
  <PresentationFormat>Personalizzato</PresentationFormat>
  <Paragraphs>55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Celestiale</vt:lpstr>
      <vt:lpstr>Diapositiva 1</vt:lpstr>
      <vt:lpstr>PROCEDURE SOTTO SOGLIA COMUNITARIA</vt:lpstr>
      <vt:lpstr>Diapositiva 3</vt:lpstr>
      <vt:lpstr>Diapositiva 4</vt:lpstr>
      <vt:lpstr>Diapositiva 5</vt:lpstr>
      <vt:lpstr> </vt:lpstr>
      <vt:lpstr>Diapositiva 7</vt:lpstr>
      <vt:lpstr>Diapositiva 8</vt:lpstr>
      <vt:lpstr>Diapositiva 9</vt:lpstr>
      <vt:lpstr>Diapositiva 10</vt:lpstr>
      <vt:lpstr>Asta elettronica</vt:lpstr>
      <vt:lpstr>Centrali di committenza</vt:lpstr>
      <vt:lpstr>Stazione appaltante comune non capoluogo di provincia</vt:lpstr>
      <vt:lpstr>Diapositiva 14</vt:lpstr>
      <vt:lpstr>Diapositiva 15</vt:lpstr>
      <vt:lpstr>Operatori economici</vt:lpstr>
      <vt:lpstr>Clausole sociali</vt:lpstr>
      <vt:lpstr>Diapositiva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SerenaG</dc:creator>
  <cp:lastModifiedBy>Windows User</cp:lastModifiedBy>
  <cp:revision>7</cp:revision>
  <dcterms:created xsi:type="dcterms:W3CDTF">2016-05-06T07:51:11Z</dcterms:created>
  <dcterms:modified xsi:type="dcterms:W3CDTF">2018-03-13T19:40:41Z</dcterms:modified>
</cp:coreProperties>
</file>