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38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PROCEDURE ORDINARIE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145298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Tecniche e strumenti per gli appalti elettronici e aggregati (articoli </a:t>
            </a:r>
            <a:r>
              <a:rPr lang="it-IT" dirty="0" smtClean="0"/>
              <a:t>54- 58</a:t>
            </a:r>
            <a:r>
              <a:rPr lang="it-IT" dirty="0"/>
              <a:t>)</a:t>
            </a:r>
            <a:br>
              <a:rPr lang="it-IT" dirty="0"/>
            </a:b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Le norme in questione contengono la nuova disciplina degli </a:t>
            </a:r>
            <a:r>
              <a:rPr lang="it-IT" sz="2800" dirty="0" smtClean="0"/>
              <a:t>accordi quadro </a:t>
            </a:r>
            <a:r>
              <a:rPr lang="it-IT" sz="2800" dirty="0"/>
              <a:t>(articolo 54), dei sistemi dinamici di acquisizione (articolo 55), </a:t>
            </a:r>
            <a:r>
              <a:rPr lang="it-IT" sz="2800" dirty="0" smtClean="0"/>
              <a:t>delle aste </a:t>
            </a:r>
            <a:r>
              <a:rPr lang="it-IT" sz="2800" dirty="0"/>
              <a:t>elettroniche (articolo 56), dei Cataloghi elettronici (articolo 57) e </a:t>
            </a:r>
            <a:r>
              <a:rPr lang="it-IT" sz="2800" dirty="0" smtClean="0"/>
              <a:t>delle procedure </a:t>
            </a:r>
            <a:r>
              <a:rPr lang="it-IT" sz="2800" dirty="0"/>
              <a:t>svolte attraverso piattaforme telematiche di negoziazione (</a:t>
            </a:r>
            <a:r>
              <a:rPr lang="it-IT" sz="2800" dirty="0" smtClean="0"/>
              <a:t>articolo 58</a:t>
            </a:r>
            <a:r>
              <a:rPr lang="it-IT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25061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PROCEDURE ORDINARIE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587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Nel Titolo III, relativo alle procedure di affidamento, Capo I, </a:t>
            </a:r>
            <a:r>
              <a:rPr lang="it-IT" sz="2800" dirty="0" smtClean="0"/>
              <a:t> </a:t>
            </a:r>
            <a:r>
              <a:rPr lang="it-IT" sz="2800" dirty="0" err="1" smtClean="0"/>
              <a:t>ncernente</a:t>
            </a:r>
            <a:r>
              <a:rPr lang="it-IT" sz="2800" dirty="0" smtClean="0"/>
              <a:t> </a:t>
            </a:r>
            <a:r>
              <a:rPr lang="it-IT" sz="2800" dirty="0" err="1" smtClean="0"/>
              <a:t>lemodalità</a:t>
            </a:r>
            <a:r>
              <a:rPr lang="it-IT" sz="2800" dirty="0" smtClean="0"/>
              <a:t> </a:t>
            </a:r>
            <a:r>
              <a:rPr lang="it-IT" sz="2800" dirty="0"/>
              <a:t>comuni alle procedure di affidamento, la Sezione IV (articoli da 59 a </a:t>
            </a:r>
            <a:r>
              <a:rPr lang="it-IT" sz="2800" dirty="0" smtClean="0"/>
              <a:t>65) reca </a:t>
            </a:r>
            <a:r>
              <a:rPr lang="it-IT" sz="2800" dirty="0"/>
              <a:t>le procedure di scelta per il contraente nei settori ordinari.</a:t>
            </a:r>
          </a:p>
          <a:p>
            <a:pPr marL="0" indent="0">
              <a:buNone/>
            </a:pPr>
            <a:r>
              <a:rPr lang="it-IT" sz="2800" dirty="0"/>
              <a:t>Questo corpus di norme disciplina la scelta delle procedure (articolo 59), </a:t>
            </a:r>
            <a:r>
              <a:rPr lang="it-IT" sz="2800" dirty="0" smtClean="0"/>
              <a:t>la procedura </a:t>
            </a:r>
            <a:r>
              <a:rPr lang="it-IT" sz="2800" dirty="0"/>
              <a:t>aperta (articolo 60), la procedura ristretta (articolo 61), la </a:t>
            </a:r>
            <a:r>
              <a:rPr lang="it-IT" sz="2800" dirty="0" smtClean="0"/>
              <a:t>procedura competitiva </a:t>
            </a:r>
            <a:r>
              <a:rPr lang="it-IT" sz="2800" dirty="0"/>
              <a:t>con negoziazione (articolo 62), l’uso della procedura </a:t>
            </a:r>
            <a:r>
              <a:rPr lang="it-IT" sz="2800" dirty="0" smtClean="0"/>
              <a:t>negoziata senza </a:t>
            </a:r>
            <a:r>
              <a:rPr lang="it-IT" sz="2800" dirty="0"/>
              <a:t>previa pubblicazione del bando di gara (articolo 63)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42183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L'articolo 59 individua le seguenti procedure di scelta del contraente</a:t>
            </a:r>
          </a:p>
          <a:p>
            <a:pPr marL="0" indent="0">
              <a:buNone/>
            </a:pPr>
            <a:r>
              <a:rPr lang="it-IT" sz="2800" dirty="0"/>
              <a:t>(intervenendo sulla disciplina vigente contenuta nell’articolo 54 del </a:t>
            </a:r>
            <a:r>
              <a:rPr lang="it-IT" sz="2800" dirty="0" smtClean="0"/>
              <a:t>d.lgs. 163/2006</a:t>
            </a:r>
            <a:r>
              <a:rPr lang="it-IT" sz="2800" dirty="0"/>
              <a:t>): aperte, ristrette, dialogo competitivo, procedura competitiva </a:t>
            </a:r>
            <a:r>
              <a:rPr lang="it-IT" sz="2800" dirty="0" smtClean="0"/>
              <a:t>con negoziazione</a:t>
            </a:r>
            <a:r>
              <a:rPr lang="it-IT" sz="2800" dirty="0"/>
              <a:t>, partenariati per l'innovazione previa pubblicazione di un bando </a:t>
            </a:r>
            <a:r>
              <a:rPr lang="it-IT" sz="2800" dirty="0" smtClean="0"/>
              <a:t>o un </a:t>
            </a:r>
            <a:r>
              <a:rPr lang="it-IT" sz="2800" dirty="0"/>
              <a:t>avviso di indizione di gara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2649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PROCEDURA APERTA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L'articolo 60 disciplina la procedura aperta, recependo l'articolo 27 </a:t>
            </a:r>
            <a:r>
              <a:rPr lang="it-IT" sz="2800" dirty="0" smtClean="0"/>
              <a:t>della direttiva </a:t>
            </a:r>
            <a:r>
              <a:rPr lang="it-IT" sz="2800" dirty="0"/>
              <a:t>2014/24/UE, e intervenendo sulla disciplina contenuta negli </a:t>
            </a:r>
            <a:r>
              <a:rPr lang="it-IT" sz="2800" dirty="0" smtClean="0"/>
              <a:t> articoli </a:t>
            </a:r>
            <a:r>
              <a:rPr lang="it-IT" sz="2800" dirty="0"/>
              <a:t>55 </a:t>
            </a:r>
            <a:r>
              <a:rPr lang="it-IT" sz="2800" dirty="0" smtClean="0"/>
              <a:t>e 70 </a:t>
            </a:r>
            <a:r>
              <a:rPr lang="it-IT" sz="2800" dirty="0"/>
              <a:t>del d.lgs. 163/2006. L’articolo stabilisce, in particolare, che nelle </a:t>
            </a:r>
            <a:r>
              <a:rPr lang="it-IT" sz="2800" dirty="0" smtClean="0"/>
              <a:t>procedure aperte </a:t>
            </a:r>
            <a:r>
              <a:rPr lang="it-IT" sz="2800" dirty="0"/>
              <a:t>qualsiasi operatore </a:t>
            </a:r>
            <a:r>
              <a:rPr lang="it-IT" sz="2800" dirty="0" smtClean="0"/>
              <a:t> economico </a:t>
            </a:r>
            <a:r>
              <a:rPr lang="it-IT" sz="2800" dirty="0"/>
              <a:t>interessato può presentare </a:t>
            </a:r>
            <a:r>
              <a:rPr lang="it-IT" sz="2800" dirty="0" smtClean="0"/>
              <a:t>un'offerta in </a:t>
            </a:r>
            <a:r>
              <a:rPr lang="it-IT" sz="2800" dirty="0"/>
              <a:t>risposta a un avviso di indizione di gara.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065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Procedura ristretta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L'articolo 61 disciplina la procedura ristretta, recependo l'articolo 28 </a:t>
            </a:r>
            <a:r>
              <a:rPr lang="it-IT" sz="2800" dirty="0" smtClean="0"/>
              <a:t>della direttiva </a:t>
            </a:r>
            <a:r>
              <a:rPr lang="it-IT" sz="2800" dirty="0"/>
              <a:t>2014/24/UE, e intervenendo sulla disciplina vigente contenuta </a:t>
            </a:r>
            <a:r>
              <a:rPr lang="it-IT" sz="2800" dirty="0" smtClean="0"/>
              <a:t>negli articoli </a:t>
            </a:r>
            <a:r>
              <a:rPr lang="it-IT" sz="2800" dirty="0"/>
              <a:t>55 e 70 del d.lgs. 163/2006. In particolare, l’articolo stabilisce che </a:t>
            </a:r>
            <a:r>
              <a:rPr lang="it-IT" sz="2800" dirty="0" smtClean="0"/>
              <a:t>nelle procedure </a:t>
            </a:r>
            <a:r>
              <a:rPr lang="it-IT" sz="2800" dirty="0"/>
              <a:t>ristrette qualsiasi operatore economico può </a:t>
            </a:r>
            <a:r>
              <a:rPr lang="it-IT" sz="2800" dirty="0" smtClean="0"/>
              <a:t>presentare domanda </a:t>
            </a:r>
            <a:r>
              <a:rPr lang="it-IT" sz="2800" dirty="0"/>
              <a:t>di partecipazione in risposta a un avviso di indizione di </a:t>
            </a:r>
            <a:r>
              <a:rPr lang="it-IT" sz="2800" dirty="0" smtClean="0"/>
              <a:t>gara</a:t>
            </a:r>
          </a:p>
          <a:p>
            <a:pPr marL="0" indent="0">
              <a:buNone/>
            </a:pPr>
            <a:r>
              <a:rPr lang="it-IT" sz="2800" dirty="0" smtClean="0"/>
              <a:t>Solo gli operatori economici invitati potranno presentare la loro offerta</a:t>
            </a:r>
            <a:endParaRPr lang="it-IT" sz="2800" dirty="0"/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374805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procedura competitiva con negoziazione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L'articolo 62 disciplina la nuova procedura competitiva con </a:t>
            </a:r>
            <a:r>
              <a:rPr lang="it-IT" sz="2800" dirty="0" smtClean="0"/>
              <a:t>negoziazione, recependo </a:t>
            </a:r>
            <a:r>
              <a:rPr lang="it-IT" sz="2800" dirty="0"/>
              <a:t>l'articolo 29 della direttiva 2014/24/UE. L’articolo dispone che </a:t>
            </a:r>
            <a:r>
              <a:rPr lang="it-IT" sz="2800" dirty="0" smtClean="0"/>
              <a:t>nelle procedure </a:t>
            </a:r>
            <a:r>
              <a:rPr lang="it-IT" sz="2800" dirty="0"/>
              <a:t>competitive con negoziazione qualsiasi operatore economico </a:t>
            </a:r>
            <a:r>
              <a:rPr lang="it-IT" sz="2800" dirty="0" smtClean="0"/>
              <a:t>possa presentare </a:t>
            </a:r>
            <a:r>
              <a:rPr lang="it-IT" sz="2800" dirty="0"/>
              <a:t>una domanda di partecipazione in risposta a un avviso di </a:t>
            </a:r>
            <a:r>
              <a:rPr lang="it-IT" sz="2800" dirty="0" smtClean="0"/>
              <a:t>indizione di </a:t>
            </a:r>
            <a:r>
              <a:rPr lang="it-IT" sz="2800" dirty="0"/>
              <a:t>gara contenente le prescritte informazioni.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6283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Procedura negoziata senza previa pubblicazione bando di gara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L'articolo 63 disciplina la procedura negoziata senza previa </a:t>
            </a:r>
            <a:r>
              <a:rPr lang="it-IT" sz="2800" dirty="0" smtClean="0"/>
              <a:t>pubblicazione del </a:t>
            </a:r>
            <a:r>
              <a:rPr lang="it-IT" sz="2800" dirty="0"/>
              <a:t>bando, recependo l'articolo 32 della direttiva 2014/24/UE modificando </a:t>
            </a:r>
            <a:r>
              <a:rPr lang="it-IT" sz="2800" dirty="0" smtClean="0"/>
              <a:t>la disciplina </a:t>
            </a:r>
            <a:r>
              <a:rPr lang="it-IT" sz="2800" dirty="0"/>
              <a:t>vigente (art. 57 del d.lgs. 163/2006).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2660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a) non è stata presentata alcuna offerta o alcuna offerta appropriata in </a:t>
            </a:r>
            <a:r>
              <a:rPr lang="it-IT" sz="2800" dirty="0" smtClean="0"/>
              <a:t>esito all'esperimento </a:t>
            </a:r>
            <a:r>
              <a:rPr lang="it-IT" sz="2800" dirty="0"/>
              <a:t>di una procedura aperta o ristretta;</a:t>
            </a:r>
          </a:p>
          <a:p>
            <a:pPr marL="0" indent="0">
              <a:buNone/>
            </a:pPr>
            <a:r>
              <a:rPr lang="it-IT" sz="2800" dirty="0"/>
              <a:t>b) quando vi sia un solo operatore economico in condizione di poter offrire </a:t>
            </a:r>
            <a:r>
              <a:rPr lang="it-IT" sz="2800" dirty="0" smtClean="0"/>
              <a:t>le prestazioni </a:t>
            </a:r>
            <a:r>
              <a:rPr lang="it-IT" sz="2800" dirty="0"/>
              <a:t>oggetto dell'appalto (su tale punto però la nuova disciplina è </a:t>
            </a:r>
            <a:r>
              <a:rPr lang="it-IT" sz="2800" dirty="0" smtClean="0"/>
              <a:t>più dettagliata</a:t>
            </a:r>
            <a:r>
              <a:rPr lang="it-IT" sz="2800" dirty="0"/>
              <a:t>);</a:t>
            </a:r>
          </a:p>
          <a:p>
            <a:pPr marL="0" indent="0">
              <a:buNone/>
            </a:pPr>
            <a:r>
              <a:rPr lang="it-IT" sz="2800" dirty="0"/>
              <a:t>c) o nella misura strettamente necessaria, per ragioni di estrema urgenza</a:t>
            </a:r>
          </a:p>
          <a:p>
            <a:pPr marL="0" indent="0">
              <a:buNone/>
            </a:pPr>
            <a:r>
              <a:rPr lang="it-IT" sz="2800" dirty="0" smtClean="0"/>
              <a:t>La </a:t>
            </a:r>
            <a:r>
              <a:rPr lang="it-IT" sz="2800" dirty="0"/>
              <a:t>procedura rimane inoltre consentita in casi specifici 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324457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Dialogo competitivo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Il dialogo competitivo, </a:t>
            </a:r>
            <a:r>
              <a:rPr lang="it-IT" sz="2800" dirty="0" smtClean="0"/>
              <a:t>è </a:t>
            </a:r>
            <a:r>
              <a:rPr lang="it-IT" sz="2800" dirty="0"/>
              <a:t>una procedura di affidamento nella quale la </a:t>
            </a:r>
            <a:r>
              <a:rPr lang="it-IT" sz="2800" dirty="0" smtClean="0"/>
              <a:t>stazione appaltante</a:t>
            </a:r>
            <a:r>
              <a:rPr lang="it-IT" sz="2800" dirty="0"/>
              <a:t>, in caso di appalti particolarmente complessi, avvia un dialogo </a:t>
            </a:r>
            <a:r>
              <a:rPr lang="it-IT" sz="2800" dirty="0" smtClean="0"/>
              <a:t>con i </a:t>
            </a:r>
            <a:r>
              <a:rPr lang="it-IT" sz="2800" dirty="0"/>
              <a:t>candidati ammessi a tale procedura, al fine di elaborare una o più </a:t>
            </a:r>
            <a:r>
              <a:rPr lang="it-IT" sz="2800" dirty="0" smtClean="0"/>
              <a:t>soluzioni atte </a:t>
            </a:r>
            <a:r>
              <a:rPr lang="it-IT" sz="2800" dirty="0"/>
              <a:t>a soddisfare le sue necessità e sulla base della quale o delle quali i </a:t>
            </a:r>
            <a:r>
              <a:rPr lang="it-IT" sz="2800" dirty="0" smtClean="0"/>
              <a:t>candidati presentano le </a:t>
            </a:r>
            <a:r>
              <a:rPr lang="it-IT" sz="2800" smtClean="0"/>
              <a:t>loro offerte</a:t>
            </a:r>
            <a:endParaRPr lang="it-IT" sz="2800" dirty="0"/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213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Partenariato per l’innovazione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L'articolo 65 disciplina la nuova procedura del partenariato </a:t>
            </a:r>
            <a:r>
              <a:rPr lang="it-IT" sz="2800" dirty="0" smtClean="0"/>
              <a:t>per l’innovazione</a:t>
            </a:r>
            <a:r>
              <a:rPr lang="it-IT" sz="2800" dirty="0"/>
              <a:t>, a cui le amministrazioni aggiudicatrici e gli enti </a:t>
            </a:r>
            <a:r>
              <a:rPr lang="it-IT" sz="2800" dirty="0" smtClean="0"/>
              <a:t>aggiudicatari possono </a:t>
            </a:r>
            <a:r>
              <a:rPr lang="it-IT" sz="2800" dirty="0"/>
              <a:t>fare ricorso per sviluppare prodotti, servizi o lavori innovativi </a:t>
            </a:r>
            <a:r>
              <a:rPr lang="it-IT" sz="2800" dirty="0" smtClean="0"/>
              <a:t>non presenti </a:t>
            </a:r>
            <a:r>
              <a:rPr lang="it-IT" sz="2800" dirty="0"/>
              <a:t>sul mercato e a condizione che essi corrispondano ai livelli di prestazioni e ai costi massimi concordati tra le stazioni appaltanti e i partecipanti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00923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L’articolo 66 riconosce alle amministrazioni aggiudicatrici la possibilità </a:t>
            </a:r>
            <a:r>
              <a:rPr lang="it-IT" sz="2800" dirty="0" smtClean="0"/>
              <a:t>di svolgere </a:t>
            </a:r>
            <a:r>
              <a:rPr lang="it-IT" sz="2800" dirty="0"/>
              <a:t>consultazioni preliminari di mercato (prima dell’avvio di </a:t>
            </a:r>
            <a:r>
              <a:rPr lang="it-IT" sz="2800" dirty="0" smtClean="0"/>
              <a:t>una procedura </a:t>
            </a:r>
            <a:r>
              <a:rPr lang="it-IT" sz="2800" dirty="0"/>
              <a:t>d’appalto) per:</a:t>
            </a:r>
          </a:p>
          <a:p>
            <a:r>
              <a:rPr lang="it-IT" sz="2800" dirty="0" smtClean="0"/>
              <a:t> </a:t>
            </a:r>
            <a:r>
              <a:rPr lang="it-IT" sz="2800" dirty="0"/>
              <a:t>la preparazione dell'appalto;</a:t>
            </a:r>
          </a:p>
          <a:p>
            <a:r>
              <a:rPr lang="it-IT" sz="2800" dirty="0" smtClean="0"/>
              <a:t> </a:t>
            </a:r>
            <a:r>
              <a:rPr lang="it-IT" sz="2800" dirty="0"/>
              <a:t>lo svolgimento della relativa procedura;</a:t>
            </a:r>
          </a:p>
          <a:p>
            <a:r>
              <a:rPr lang="it-IT" sz="2800" dirty="0" smtClean="0"/>
              <a:t> informare </a:t>
            </a:r>
            <a:r>
              <a:rPr lang="it-IT" sz="2800" dirty="0"/>
              <a:t>gli operatori economici degli appalti da essi programmati e </a:t>
            </a:r>
            <a:r>
              <a:rPr lang="it-IT" sz="2800" dirty="0" smtClean="0"/>
              <a:t>dei requisiti </a:t>
            </a:r>
            <a:r>
              <a:rPr lang="it-IT" sz="2800" dirty="0"/>
              <a:t>relativi a questi ultimi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34853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L’articolo 67, che recepisce l’articolo 41 della direttiva 2014/24/UE, </a:t>
            </a:r>
            <a:r>
              <a:rPr lang="it-IT" sz="2800" dirty="0" smtClean="0"/>
              <a:t>contiene misure </a:t>
            </a:r>
            <a:r>
              <a:rPr lang="it-IT" sz="2800" dirty="0"/>
              <a:t>dirette a garantire che la concorrenza non sia falsata </a:t>
            </a:r>
            <a:r>
              <a:rPr lang="it-IT" sz="2800" dirty="0" smtClean="0"/>
              <a:t>dalla partecipazione </a:t>
            </a:r>
            <a:r>
              <a:rPr lang="it-IT" sz="2800" dirty="0"/>
              <a:t>del candidato o dell'offerente (o dell’impresa collegata a </a:t>
            </a:r>
            <a:r>
              <a:rPr lang="it-IT" sz="2800" dirty="0" smtClean="0"/>
              <a:t>un candidato </a:t>
            </a:r>
            <a:r>
              <a:rPr lang="it-IT" sz="2800" dirty="0"/>
              <a:t>o a un offerente) che abbia fornito la documentazione concernente </a:t>
            </a:r>
            <a:r>
              <a:rPr lang="it-IT" sz="2800" dirty="0" smtClean="0"/>
              <a:t>le consultazioni </a:t>
            </a:r>
            <a:r>
              <a:rPr lang="it-IT" sz="2800" dirty="0"/>
              <a:t>preliminari di mercato. </a:t>
            </a:r>
          </a:p>
        </p:txBody>
      </p:sp>
    </p:spTree>
    <p:extLst>
      <p:ext uri="{BB962C8B-B14F-4D97-AF65-F5344CB8AC3E}">
        <p14:creationId xmlns:p14="http://schemas.microsoft.com/office/powerpoint/2010/main" xmlns="" val="9839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aRt</a:t>
            </a:r>
            <a:r>
              <a:rPr lang="it-IT" dirty="0" smtClean="0"/>
              <a:t> 68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 smtClean="0"/>
              <a:t>Le </a:t>
            </a:r>
            <a:r>
              <a:rPr lang="it-IT" sz="2800" dirty="0"/>
              <a:t>specifiche tecniche siano inserite nei </a:t>
            </a:r>
            <a:r>
              <a:rPr lang="it-IT" sz="2800" dirty="0" smtClean="0"/>
              <a:t>documenti di </a:t>
            </a:r>
            <a:r>
              <a:rPr lang="it-IT" sz="2800" dirty="0"/>
              <a:t>gara e definiscano le caratteristiche previste per lavori, servizi o forniture. </a:t>
            </a:r>
            <a:r>
              <a:rPr lang="it-IT" sz="2800" dirty="0" smtClean="0"/>
              <a:t>Le specifiche </a:t>
            </a:r>
            <a:r>
              <a:rPr lang="it-IT" sz="2800" dirty="0"/>
              <a:t>tecniche possono riferirsi allo specifico processo o metodo </a:t>
            </a:r>
            <a:r>
              <a:rPr lang="it-IT" sz="2800" dirty="0" smtClean="0"/>
              <a:t>di produzione </a:t>
            </a:r>
            <a:r>
              <a:rPr lang="it-IT" sz="2800" dirty="0"/>
              <a:t>o prestazione dei lavori, delle forniture o dei servizi richiesti, o a </a:t>
            </a:r>
            <a:r>
              <a:rPr lang="it-IT" sz="2800" dirty="0" smtClean="0"/>
              <a:t>uno specifico </a:t>
            </a:r>
            <a:r>
              <a:rPr lang="it-IT" sz="2800" dirty="0"/>
              <a:t>processo per un' altra fase del loro ciclo di vita e possono </a:t>
            </a:r>
            <a:r>
              <a:rPr lang="it-IT" sz="2800" dirty="0" smtClean="0"/>
              <a:t>altresì indicare </a:t>
            </a:r>
            <a:r>
              <a:rPr lang="it-IT" sz="2800" dirty="0"/>
              <a:t>se è richiesto il trasferimento dei diritti di proprietà intellettuale (commi </a:t>
            </a:r>
            <a:r>
              <a:rPr lang="it-IT" sz="2800" dirty="0" smtClean="0"/>
              <a:t>1 e </a:t>
            </a:r>
            <a:r>
              <a:rPr lang="it-IT" sz="2800" dirty="0"/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xmlns="" val="717823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Le </a:t>
            </a:r>
            <a:r>
              <a:rPr lang="it-IT" sz="2800" dirty="0"/>
              <a:t>amministrazioni aggiudicatrici che vogliono acquistare lavori, forniture o </a:t>
            </a:r>
            <a:r>
              <a:rPr lang="it-IT" sz="2800" dirty="0" smtClean="0"/>
              <a:t>servizi con </a:t>
            </a:r>
            <a:r>
              <a:rPr lang="it-IT" sz="2800" dirty="0"/>
              <a:t>specifiche caratteristiche ambientali, sociali o di altro tipo, possono </a:t>
            </a:r>
            <a:r>
              <a:rPr lang="it-IT" sz="2800" dirty="0" smtClean="0"/>
              <a:t>imporre un'etichettatura </a:t>
            </a:r>
            <a:r>
              <a:rPr lang="it-IT" sz="2800" dirty="0"/>
              <a:t>specifica, come prova che sono rispettate tutte </a:t>
            </a:r>
            <a:r>
              <a:rPr lang="it-IT" sz="2800" dirty="0" smtClean="0"/>
              <a:t>le caratteristiche </a:t>
            </a:r>
            <a:r>
              <a:rPr lang="it-IT" sz="2800" dirty="0"/>
              <a:t>richieste, quando sono soddisfatte tutte le condizioni </a:t>
            </a:r>
            <a:r>
              <a:rPr lang="it-IT" sz="2800" dirty="0" smtClean="0"/>
              <a:t>elencate nella </a:t>
            </a:r>
            <a:r>
              <a:rPr lang="it-IT" sz="2800" dirty="0"/>
              <a:t>norma. Si prevede che i requisiti possono essere soddisfatti anche </a:t>
            </a:r>
            <a:r>
              <a:rPr lang="it-IT" sz="2800" dirty="0" smtClean="0"/>
              <a:t>per requisiti </a:t>
            </a:r>
            <a:r>
              <a:rPr lang="it-IT" sz="2800" dirty="0"/>
              <a:t>equivalenti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95829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aRt</a:t>
            </a:r>
            <a:r>
              <a:rPr lang="it-IT" dirty="0" smtClean="0"/>
              <a:t> 70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le stazioni appaltanti </a:t>
            </a:r>
            <a:r>
              <a:rPr lang="it-IT" sz="2800" dirty="0" smtClean="0"/>
              <a:t>rendono </a:t>
            </a:r>
            <a:r>
              <a:rPr lang="it-IT" sz="2800" dirty="0"/>
              <a:t>nota, di norma entro il 31 dicembre di ogni </a:t>
            </a:r>
            <a:r>
              <a:rPr lang="it-IT" sz="2800" dirty="0" smtClean="0"/>
              <a:t>anno, l'intenzione </a:t>
            </a:r>
            <a:r>
              <a:rPr lang="it-IT" sz="2800" dirty="0"/>
              <a:t>di bandire appalti per l'anno successivo attraverso la </a:t>
            </a:r>
            <a:r>
              <a:rPr lang="it-IT" sz="2800" dirty="0" smtClean="0"/>
              <a:t>pubblicazione sul </a:t>
            </a:r>
            <a:r>
              <a:rPr lang="it-IT" sz="2800" dirty="0"/>
              <a:t>proprio profilo di committente di un avviso di </a:t>
            </a:r>
            <a:r>
              <a:rPr lang="it-IT" sz="2800" dirty="0" err="1"/>
              <a:t>preinformazione</a:t>
            </a:r>
            <a:endParaRPr lang="it-IT" sz="2800" dirty="0"/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78835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L’articolo 71 (conforme alle disposizioni dell’art. 49 della direttiva n. </a:t>
            </a:r>
            <a:r>
              <a:rPr lang="it-IT" sz="2800" dirty="0" smtClean="0"/>
              <a:t>24) dispone </a:t>
            </a:r>
            <a:r>
              <a:rPr lang="it-IT" sz="2800" dirty="0"/>
              <a:t>che, fatti salvi i casi in cui le stazioni appaltanti possono indire la </a:t>
            </a:r>
            <a:r>
              <a:rPr lang="it-IT" sz="2800" dirty="0" smtClean="0"/>
              <a:t>gara mediante </a:t>
            </a:r>
            <a:r>
              <a:rPr lang="it-IT" sz="2800" dirty="0"/>
              <a:t>un avviso di </a:t>
            </a:r>
            <a:r>
              <a:rPr lang="it-IT" sz="2800" dirty="0" err="1"/>
              <a:t>preinformazione</a:t>
            </a:r>
            <a:r>
              <a:rPr lang="it-IT" sz="2800" dirty="0"/>
              <a:t> o quelli in cui possono ricorrere ad </a:t>
            </a:r>
            <a:r>
              <a:rPr lang="it-IT" sz="2800" dirty="0" smtClean="0"/>
              <a:t>una procedura </a:t>
            </a:r>
            <a:r>
              <a:rPr lang="it-IT" sz="2800" dirty="0"/>
              <a:t>negoziata senza previa pubblicazione di un bando di gara, tutte </a:t>
            </a:r>
            <a:r>
              <a:rPr lang="it-IT" sz="2800" dirty="0" smtClean="0"/>
              <a:t>le procedure </a:t>
            </a:r>
            <a:r>
              <a:rPr lang="it-IT" sz="2800" dirty="0"/>
              <a:t>di scelta del contraente sono indette mediante bandi di </a:t>
            </a:r>
            <a:r>
              <a:rPr lang="it-IT" sz="2800" dirty="0" smtClean="0"/>
              <a:t>gara conformi </a:t>
            </a:r>
            <a:r>
              <a:rPr lang="it-IT" sz="2800" dirty="0"/>
              <a:t>ai bandi-tipo predisposti dell'ANAC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509424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800" dirty="0"/>
              <a:t>L’articolo 72 prevede che gli avvisi e i bandi siano redatti e trasmessi</a:t>
            </a:r>
          </a:p>
          <a:p>
            <a:pPr marL="0" indent="0">
              <a:buNone/>
            </a:pPr>
            <a:r>
              <a:rPr lang="it-IT" sz="2800" dirty="0"/>
              <a:t>all'Ufficio delle pubblicazioni dell’UE per via elettronica e pubblicati entro </a:t>
            </a:r>
            <a:r>
              <a:rPr lang="it-IT" sz="2800" dirty="0" smtClean="0"/>
              <a:t>5 giorni </a:t>
            </a:r>
            <a:r>
              <a:rPr lang="it-IT" sz="2800" dirty="0"/>
              <a:t>dalla loro trasmissione, con spese a carico dell'UE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755779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L’articolo 72 prevede che gli avvisi e i bandi siano redatti e trasmessi</a:t>
            </a:r>
          </a:p>
          <a:p>
            <a:pPr marL="0" indent="0">
              <a:buNone/>
            </a:pPr>
            <a:r>
              <a:rPr lang="it-IT" sz="2800" dirty="0"/>
              <a:t>all'Ufficio delle pubblicazioni dell’UE per via elettronica e pubblicati entro </a:t>
            </a:r>
            <a:r>
              <a:rPr lang="it-IT" sz="2800" dirty="0" smtClean="0"/>
              <a:t>5 giorni </a:t>
            </a:r>
            <a:r>
              <a:rPr lang="it-IT" sz="2800" dirty="0"/>
              <a:t>dalla loro trasmissione, con spese a carico dell'UE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479916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L'articolo 75 (che recepisce l'art. 54 della direttiva n. 24), prevede che </a:t>
            </a:r>
            <a:r>
              <a:rPr lang="it-IT" sz="2800" dirty="0" smtClean="0"/>
              <a:t>le stazioni </a:t>
            </a:r>
            <a:r>
              <a:rPr lang="it-IT" sz="2800" dirty="0"/>
              <a:t>appaltanti invitino simultaneamente e per iscritto, di norma </a:t>
            </a:r>
            <a:r>
              <a:rPr lang="it-IT" sz="2800" dirty="0" smtClean="0"/>
              <a:t>con procedure </a:t>
            </a:r>
            <a:r>
              <a:rPr lang="it-IT" sz="2800" dirty="0"/>
              <a:t>telematiche, i candidati selezionati nell’ambito delle </a:t>
            </a:r>
            <a:r>
              <a:rPr lang="it-IT" sz="2800" dirty="0" smtClean="0"/>
              <a:t>seguenti procedure</a:t>
            </a:r>
            <a:r>
              <a:rPr lang="it-IT" sz="2800" dirty="0"/>
              <a:t>:</a:t>
            </a:r>
          </a:p>
          <a:p>
            <a:r>
              <a:rPr lang="it-IT" sz="2800" dirty="0" smtClean="0"/>
              <a:t>procedure </a:t>
            </a:r>
            <a:r>
              <a:rPr lang="it-IT" sz="2800" dirty="0"/>
              <a:t>ristrette;</a:t>
            </a:r>
          </a:p>
          <a:p>
            <a:r>
              <a:rPr lang="it-IT" sz="2800" dirty="0" smtClean="0"/>
              <a:t>dialogo </a:t>
            </a:r>
            <a:r>
              <a:rPr lang="it-IT" sz="2800" dirty="0"/>
              <a:t>competitivo;</a:t>
            </a:r>
          </a:p>
          <a:p>
            <a:r>
              <a:rPr lang="it-IT" sz="2800" dirty="0" smtClean="0"/>
              <a:t>partenariati </a:t>
            </a:r>
            <a:r>
              <a:rPr lang="it-IT" sz="2800" dirty="0"/>
              <a:t>per l'innovazione;</a:t>
            </a:r>
          </a:p>
          <a:p>
            <a:r>
              <a:rPr lang="it-IT" sz="2800" dirty="0" smtClean="0"/>
              <a:t>procedure </a:t>
            </a:r>
            <a:r>
              <a:rPr lang="it-IT" sz="2800" dirty="0"/>
              <a:t>competitive con negoziazione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19371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12626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Celestiale</Template>
  <TotalTime>54</TotalTime>
  <Words>1104</Words>
  <Application>Microsoft Office PowerPoint</Application>
  <PresentationFormat>Personalizzato</PresentationFormat>
  <Paragraphs>45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Celestiale</vt:lpstr>
      <vt:lpstr>Diapositiva 1</vt:lpstr>
      <vt:lpstr>Tecniche e strumenti per gli appalti elettronici e aggregati (articoli 54- 58) </vt:lpstr>
      <vt:lpstr>PROCEDURE ORDINARIE</vt:lpstr>
      <vt:lpstr>Diapositiva 4</vt:lpstr>
      <vt:lpstr>PROCEDURA APERTA</vt:lpstr>
      <vt:lpstr>Procedura ristretta</vt:lpstr>
      <vt:lpstr>procedura competitiva con negoziazione</vt:lpstr>
      <vt:lpstr>Procedura negoziata senza previa pubblicazione bando di gara</vt:lpstr>
      <vt:lpstr>Diapositiva 9</vt:lpstr>
      <vt:lpstr>Dialogo competitivo</vt:lpstr>
      <vt:lpstr>Partenariato per l’innovazione</vt:lpstr>
      <vt:lpstr>Diapositiva 12</vt:lpstr>
      <vt:lpstr>Diapositiva 13</vt:lpstr>
      <vt:lpstr>aRt 68</vt:lpstr>
      <vt:lpstr>Diapositiva 15</vt:lpstr>
      <vt:lpstr>aRt 70 </vt:lpstr>
      <vt:lpstr>Diapositiva 17</vt:lpstr>
      <vt:lpstr>Diapositiva 18</vt:lpstr>
      <vt:lpstr>Diapositiva 19</vt:lpstr>
      <vt:lpstr>Diapositiva 20</vt:lpstr>
      <vt:lpstr>Diapositiva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SerenaG</dc:creator>
  <cp:lastModifiedBy>Windows User</cp:lastModifiedBy>
  <cp:revision>5</cp:revision>
  <dcterms:created xsi:type="dcterms:W3CDTF">2016-05-09T15:11:11Z</dcterms:created>
  <dcterms:modified xsi:type="dcterms:W3CDTF">2018-02-22T17:59:50Z</dcterms:modified>
</cp:coreProperties>
</file>