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7" r:id="rId2"/>
    <p:sldId id="278" r:id="rId3"/>
    <p:sldId id="279" r:id="rId4"/>
    <p:sldId id="280" r:id="rId5"/>
    <p:sldId id="281" r:id="rId6"/>
    <p:sldId id="282" r:id="rId7"/>
    <p:sldId id="283" r:id="rId8"/>
    <p:sldId id="284" r:id="rId9"/>
    <p:sldId id="285" r:id="rId10"/>
    <p:sldId id="286" r:id="rId11"/>
    <p:sldId id="287" r:id="rId12"/>
    <p:sldId id="288" r:id="rId13"/>
    <p:sldId id="258" r:id="rId14"/>
    <p:sldId id="256" r:id="rId15"/>
    <p:sldId id="257"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3/19/2018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osettiegatti.eu/info/norme/statali/2016_0050.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bosettiegatti.eu/info/norme/statali/2016_0050.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bosettiegatti.eu/info/norme/statali/2016_0050.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bosettiegatti.eu/info/norme/comunitarie/2012_TFUE.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bosettiegatti.eu/info/norme/statali/2016_0050.ht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Commissione aggiudicatrice</a:t>
            </a:r>
            <a:endParaRPr lang="it-IT" dirty="0"/>
          </a:p>
        </p:txBody>
      </p:sp>
      <p:sp>
        <p:nvSpPr>
          <p:cNvPr id="5" name="Segnaposto contenuto 4"/>
          <p:cNvSpPr>
            <a:spLocks noGrp="1"/>
          </p:cNvSpPr>
          <p:nvPr>
            <p:ph idx="1"/>
          </p:nvPr>
        </p:nvSpPr>
        <p:spPr/>
        <p:txBody>
          <a:bodyPr>
            <a:normAutofit/>
          </a:bodyPr>
          <a:lstStyle/>
          <a:p>
            <a:r>
              <a:rPr lang="it-IT" sz="2800" dirty="0" smtClean="0"/>
              <a:t>Nelle procedure di aggiudicazione di contratti di appalti o di concessioni, limitatamente ai casi di aggiudicazione con il criterio dell'offerta economicamente più </a:t>
            </a:r>
            <a:r>
              <a:rPr lang="it-IT" sz="2800" u="sng" dirty="0" smtClean="0"/>
              <a:t>vantaggiosa individuata sulla base del miglior rapporto qualità/prezzo, </a:t>
            </a:r>
            <a:r>
              <a:rPr lang="it-IT" sz="2800" b="1" u="sng" dirty="0" smtClean="0"/>
              <a:t>l</a:t>
            </a:r>
            <a:r>
              <a:rPr lang="it-IT" sz="2800" b="1" dirty="0" smtClean="0"/>
              <a:t>a valutazione delle offerte dal punto di vista tecnico ed economico </a:t>
            </a:r>
            <a:r>
              <a:rPr lang="it-IT" sz="2800" dirty="0" smtClean="0"/>
              <a:t>è affidata ad una commissione giudicatrice, composta da esperti nello specifico settore cui afferisce l'oggetto del contratto.</a:t>
            </a:r>
            <a:endParaRPr lang="it-IT"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E' istituito presso l'ANAC, che lo gestisce e lo aggiorna secondo criteri individuati con apposite determinazioni, l'Albo nazionale obbligatorio dei componenti delle commissioni giudicatrici nelle procedure di affidamento dei contratti pubblici. Ai fini dell'iscrizione nel suddetto albo, i soggetti interessati devono essere in possesso di requisiti di compatibilità e moralità, nonché di comprovata competenza e professionalità nello specifico settore a cui si riferisce il </a:t>
            </a:r>
            <a:r>
              <a:rPr lang="it-IT" sz="2800" dirty="0" smtClean="0"/>
              <a:t>contratto</a:t>
            </a:r>
            <a:endParaRPr lang="it-IT"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310984"/>
          </a:xfrm>
        </p:spPr>
        <p:txBody>
          <a:bodyPr>
            <a:normAutofit fontScale="92500" lnSpcReduction="10000"/>
          </a:bodyPr>
          <a:lstStyle/>
          <a:p>
            <a:r>
              <a:rPr lang="it-IT" sz="2800" dirty="0" smtClean="0"/>
              <a:t>Gli appalti sono aggiudicati sulla base di criteri stabiliti conformemente agli </a:t>
            </a:r>
            <a:r>
              <a:rPr lang="it-IT" sz="2800" dirty="0" smtClean="0">
                <a:hlinkClick r:id="rId2"/>
              </a:rPr>
              <a:t>articoli da 95 a 97</a:t>
            </a:r>
            <a:r>
              <a:rPr lang="it-IT" sz="2800" dirty="0" smtClean="0"/>
              <a:t> previa verifica</a:t>
            </a:r>
            <a:r>
              <a:rPr lang="it-IT" sz="2800" dirty="0" smtClean="0"/>
              <a:t>,, </a:t>
            </a:r>
            <a:r>
              <a:rPr lang="it-IT" sz="2800" dirty="0" smtClean="0"/>
              <a:t>della sussistenza dei seguenti presupposti:</a:t>
            </a:r>
          </a:p>
          <a:p>
            <a:r>
              <a:rPr lang="it-IT" sz="2800" dirty="0" smtClean="0"/>
              <a:t>a) l'offerta è conforme ai requisiti, alle condizioni e ai criteri indicati nel bando di gara o nell'invito a confermare interesse nonché nei documenti di gara, </a:t>
            </a:r>
          </a:p>
          <a:p>
            <a:r>
              <a:rPr lang="it-IT" sz="2800" dirty="0" smtClean="0"/>
              <a:t>b) l'offerta proviene da un offerente che non è escluso ai sensi dell'</a:t>
            </a:r>
            <a:r>
              <a:rPr lang="it-IT" sz="2800" dirty="0" smtClean="0">
                <a:hlinkClick r:id="rId2"/>
              </a:rPr>
              <a:t>articolo 80</a:t>
            </a:r>
            <a:r>
              <a:rPr lang="it-IT" sz="2800" dirty="0" smtClean="0"/>
              <a:t> e che soddisfa i criteri di selezione fissati dall'amministrazione aggiudicatrice ai sensi dell'</a:t>
            </a:r>
            <a:r>
              <a:rPr lang="it-IT" sz="2800" dirty="0" smtClean="0">
                <a:hlinkClick r:id="rId2"/>
              </a:rPr>
              <a:t>articolo 83</a:t>
            </a:r>
            <a:r>
              <a:rPr lang="it-IT" sz="2800" dirty="0" smtClean="0"/>
              <a:t> e, se del caso, le norme e i criteri non discriminatori di cui all'</a:t>
            </a:r>
            <a:r>
              <a:rPr lang="it-IT" sz="2800" dirty="0" smtClean="0">
                <a:hlinkClick r:id="rId2"/>
              </a:rPr>
              <a:t>articolo 91</a:t>
            </a:r>
            <a:r>
              <a:rPr lang="it-IT" sz="2800" dirty="0" smtClean="0"/>
              <a:t>.</a:t>
            </a:r>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smtClean="0"/>
              <a:t>le </a:t>
            </a:r>
            <a:r>
              <a:rPr lang="it-IT" sz="2800" dirty="0" smtClean="0"/>
              <a:t>stazioni appaltanti, nel rispetto dei principi di trasparenza, di non discriminazione e di parità di trattamento, procedono all'aggiudicazione degli appalti e all'affidamento dei concorsi di progettazione e dei concorsi di idee, sulla base del criterio dell'offerta economicamente più vantaggiosa individuata sulla base del miglior rapporto qualità/prezzo o sulla base dell'elemento prezzo o del costo</a:t>
            </a:r>
            <a:r>
              <a:rPr lang="it-IT" dirty="0" smtClean="0"/>
              <a:t>,</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sz="2800" dirty="0" smtClean="0"/>
              <a:t>Sono aggiudicati esclusivamente sulla base del criterio dell'offerta economicamente più vantaggiosa individuata sulla base del miglior rapporto qualità/prezzo:</a:t>
            </a:r>
          </a:p>
          <a:p>
            <a:r>
              <a:rPr lang="it-IT" sz="2800" dirty="0" smtClean="0"/>
              <a:t>a) i contratti relativi ai servizi sociali e di ristorazione ospedaliera, assistenziale e scolastica, nonché ai servizi ad alta intensità di manodopera, come definiti all'</a:t>
            </a:r>
            <a:r>
              <a:rPr lang="it-IT" sz="2800" dirty="0" smtClean="0">
                <a:hlinkClick r:id="rId2"/>
              </a:rPr>
              <a:t>articolo 50, comma 1</a:t>
            </a:r>
            <a:r>
              <a:rPr lang="it-IT" sz="2800" dirty="0" smtClean="0"/>
              <a:t>, fatti salvi gli affidamenti ai sensi dell'</a:t>
            </a:r>
            <a:r>
              <a:rPr lang="it-IT" sz="2800" dirty="0" smtClean="0">
                <a:hlinkClick r:id="rId2"/>
              </a:rPr>
              <a:t>articolo 36, comma 2, lettera a)</a:t>
            </a:r>
            <a:r>
              <a:rPr lang="it-IT" sz="2800" dirty="0" smtClean="0"/>
              <a:t>;</a:t>
            </a:r>
            <a:br>
              <a:rPr lang="it-IT" sz="2800" dirty="0" smtClean="0"/>
            </a:br>
            <a:r>
              <a:rPr lang="it-IT" sz="2800" dirty="0" smtClean="0"/>
              <a:t>b) i contratti relativi all'affidamento dei servizi di ingegneria e architettura e degli altri servizi di natura tecnica e intellettuale di importo pari o superiore a 40.000 euro;</a:t>
            </a:r>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239486"/>
          </a:xfrm>
        </p:spPr>
        <p:txBody>
          <a:bodyPr>
            <a:normAutofit fontScale="90000"/>
          </a:bodyPr>
          <a:lstStyle/>
          <a:p>
            <a:endParaRPr lang="it-IT" dirty="0"/>
          </a:p>
        </p:txBody>
      </p:sp>
      <p:sp>
        <p:nvSpPr>
          <p:cNvPr id="3" name="Segnaposto contenuto 2"/>
          <p:cNvSpPr>
            <a:spLocks noGrp="1"/>
          </p:cNvSpPr>
          <p:nvPr>
            <p:ph idx="1"/>
          </p:nvPr>
        </p:nvSpPr>
        <p:spPr>
          <a:xfrm>
            <a:off x="685801" y="1188721"/>
            <a:ext cx="10131425" cy="5669280"/>
          </a:xfrm>
        </p:spPr>
        <p:txBody>
          <a:bodyPr/>
          <a:lstStyle/>
          <a:p>
            <a:r>
              <a:rPr lang="it-IT" sz="2400" dirty="0" smtClean="0"/>
              <a:t>Può essere utilizzato il criterio del minor prezzo:</a:t>
            </a:r>
          </a:p>
          <a:p>
            <a:r>
              <a:rPr lang="it-IT" sz="2400" dirty="0" smtClean="0"/>
              <a:t>a) fermo restando quanto previsto dall’</a:t>
            </a:r>
            <a:r>
              <a:rPr lang="it-IT" sz="2400" dirty="0" smtClean="0">
                <a:hlinkClick r:id="rId2"/>
              </a:rPr>
              <a:t>articolo 36, comma 2, lettera d)</a:t>
            </a:r>
            <a:r>
              <a:rPr lang="it-IT" sz="2400" dirty="0" smtClean="0"/>
              <a:t>, per i lavori di importo pari o inferiore a 2.000.000 di euro, quando l'affidamento dei lavori avviene con procedure ordinarie, sulla base del progetto esecutivo; in tali ipotesi, qualora la stazione appaltante applichi l'esclusione automatica, la stessa ha l'obbligo di ricorrere alle procedure di cui all'</a:t>
            </a:r>
            <a:r>
              <a:rPr lang="it-IT" sz="2400" dirty="0" smtClean="0">
                <a:hlinkClick r:id="rId2"/>
              </a:rPr>
              <a:t>articolo 97, commi 2 e 8</a:t>
            </a:r>
            <a:r>
              <a:rPr lang="it-IT" sz="2400" dirty="0" smtClean="0"/>
              <a:t>;</a:t>
            </a:r>
            <a:br>
              <a:rPr lang="it-IT" sz="2400" dirty="0" smtClean="0"/>
            </a:br>
            <a:r>
              <a:rPr lang="it-IT" sz="2400" dirty="0" smtClean="0"/>
              <a:t>b) per i servizi e le forniture con caratteristiche standardizzate o le cui condizioni sono definite dal mercato; </a:t>
            </a:r>
            <a:br>
              <a:rPr lang="it-IT" sz="2400" dirty="0" smtClean="0"/>
            </a:br>
            <a:r>
              <a:rPr lang="it-IT" sz="2400" dirty="0" smtClean="0"/>
              <a:t>c) per i servizi e le forniture di importo fino a 40.000 euro, nonché per i servizi e le forniture di importo pari o superiore a 40.000 euro e sino alla soglia di cui all’</a:t>
            </a:r>
            <a:r>
              <a:rPr lang="it-IT" sz="2400" dirty="0" smtClean="0">
                <a:hlinkClick r:id="rId2"/>
              </a:rPr>
              <a:t>articolo 35</a:t>
            </a:r>
            <a:r>
              <a:rPr lang="it-IT" sz="2400" dirty="0" smtClean="0"/>
              <a:t> solo se caratterizzati da elevata ripetitività, fatta eccezione per quelli di notevole contenuto tecnologico o che hanno un carattere innovativo.</a:t>
            </a:r>
          </a:p>
          <a:p>
            <a:endParaRPr lang="it-IT" dirty="0" smtClean="0"/>
          </a:p>
          <a:p>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smtClean="0"/>
              <a:t> I documenti di gara stabiliscono i criteri di aggiudicazione dell'offerta, pertinenti alla natura, all'oggetto e alle caratteristiche del contratto. In particolare, l'offerta economicamente più vantaggiosa individuata sulla base del miglior rapporto qualità/prezzo, è valutata sulla base di criteri oggettivi, quali gli aspetti qualitativi, ambientali o sociali, connessi all'oggetto dell'appalto</a:t>
            </a:r>
            <a:endParaRPr lang="it-IT"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Anomalie offerte</a:t>
            </a:r>
            <a:endParaRPr lang="it-IT" dirty="0"/>
          </a:p>
        </p:txBody>
      </p:sp>
      <p:sp>
        <p:nvSpPr>
          <p:cNvPr id="3" name="Segnaposto contenuto 2"/>
          <p:cNvSpPr>
            <a:spLocks noGrp="1"/>
          </p:cNvSpPr>
          <p:nvPr>
            <p:ph idx="1"/>
          </p:nvPr>
        </p:nvSpPr>
        <p:spPr/>
        <p:txBody>
          <a:bodyPr>
            <a:normAutofit/>
          </a:bodyPr>
          <a:lstStyle/>
          <a:p>
            <a:r>
              <a:rPr lang="it-IT" sz="2400" dirty="0" smtClean="0"/>
              <a:t>Gli operatori economici forniscono, su richiesta della stazione appaltante, spiegazioni sul prezzo o sui costi proposti nelle offerte se queste appaiono anormalmente basse, sulla base di un giudizio tecnico sulla congruità, serietà, sostenibilità e realizzabilità dell'offerta.</a:t>
            </a:r>
          </a:p>
          <a:p>
            <a:r>
              <a:rPr lang="it-IT" sz="2400" dirty="0" smtClean="0"/>
              <a:t>Quando </a:t>
            </a:r>
            <a:r>
              <a:rPr lang="it-IT" sz="2400" dirty="0" smtClean="0"/>
              <a:t>il criterio di aggiudicazione è quello del prezzo più basso la congruità delle offerte è valutata sulle offerte che presentano un ribasso pari o superiore ad una soglia di anomalia determinata</a:t>
            </a:r>
            <a:endParaRPr lang="it-IT"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180356"/>
          </a:xfrm>
        </p:spPr>
        <p:txBody>
          <a:bodyPr>
            <a:normAutofit lnSpcReduction="10000"/>
          </a:bodyPr>
          <a:lstStyle/>
          <a:p>
            <a:pPr>
              <a:buNone/>
            </a:pPr>
            <a:r>
              <a:rPr lang="it-IT" sz="2400" dirty="0" smtClean="0"/>
              <a:t>il RUP o la commissione giudicatrice procedono al sorteggio, in sede di gara, di uno dei </a:t>
            </a:r>
            <a:r>
              <a:rPr lang="it-IT" sz="2400" dirty="0" smtClean="0"/>
              <a:t> metodi previsti.</a:t>
            </a:r>
          </a:p>
          <a:p>
            <a:pPr>
              <a:buNone/>
            </a:pPr>
            <a:endParaRPr lang="it-IT" sz="2400" dirty="0" smtClean="0"/>
          </a:p>
          <a:p>
            <a:pPr>
              <a:buNone/>
            </a:pPr>
            <a:r>
              <a:rPr lang="it-IT" sz="2400" dirty="0" smtClean="0"/>
              <a:t>Le spiegazioni </a:t>
            </a:r>
            <a:r>
              <a:rPr lang="it-IT" sz="2400" dirty="0" smtClean="0"/>
              <a:t>possono</a:t>
            </a:r>
            <a:r>
              <a:rPr lang="it-IT" sz="2400" dirty="0" smtClean="0"/>
              <a:t>, in particolare, riferirsi a:</a:t>
            </a:r>
          </a:p>
          <a:p>
            <a:pPr>
              <a:buNone/>
            </a:pPr>
            <a:r>
              <a:rPr lang="it-IT" sz="2400" dirty="0" smtClean="0"/>
              <a:t>a) l'economia del processo di fabbricazione dei prodotti, dei servizi prestati o del metodo di costruzione;</a:t>
            </a:r>
          </a:p>
          <a:p>
            <a:pPr>
              <a:buNone/>
            </a:pPr>
            <a:r>
              <a:rPr lang="it-IT" sz="2400" dirty="0" smtClean="0"/>
              <a:t>b) le soluzioni tecniche prescelte o le condizioni eccezionalmente favorevoli di cui dispone l'offerente per fornire i prodotti, per prestare i servizi o per eseguire i lavori;</a:t>
            </a:r>
          </a:p>
          <a:p>
            <a:pPr>
              <a:buNone/>
            </a:pPr>
            <a:r>
              <a:rPr lang="it-IT" sz="2400" dirty="0" smtClean="0"/>
              <a:t>c) l'originalità dei lavori, delle forniture o dei servizi proposti dall'offerente.</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stazione appaltante richiede per iscritto, assegnando al concorrente un termine non inferiore a quindici giorni, la presentazione, per iscritto, delle spiegazioni. Essa esclude l'offerta solo se la prova fornita non giustifica </a:t>
            </a:r>
            <a:r>
              <a:rPr lang="it-IT" sz="2800" dirty="0" smtClean="0"/>
              <a:t>l’offerta anomala</a:t>
            </a:r>
            <a:endParaRPr lang="it-IT"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La stazione appaltante qualora accerti che un'offerta è anormalmente bassa in quanto l'offerente ha ottenuto un aiuto di Stato può escludere tale offerta unicamente per questo motivo, soltanto dopo aver consultato l'offerente e se quest'ultimo non è in grado di dimostrare, entro un termine sufficiente stabilito dalla stazione appaltante, che l'aiuto era compatibile con il mercato interno ai sensi dell'</a:t>
            </a:r>
            <a:r>
              <a:rPr lang="it-IT" sz="2800" dirty="0" smtClean="0">
                <a:hlinkClick r:id="rId2"/>
              </a:rPr>
              <a:t>articolo 107 TFUE</a:t>
            </a:r>
            <a:endParaRPr lang="it-IT"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smtClean="0"/>
              <a:t>Per lavori, servizi e forniture, quando il criterio di aggiudicazione è quello del prezzo più basso e comunque per importi inferiori alle soglie di cui all'</a:t>
            </a:r>
            <a:r>
              <a:rPr lang="it-IT" sz="2800" dirty="0" smtClean="0">
                <a:hlinkClick r:id="rId2"/>
              </a:rPr>
              <a:t>articolo 35</a:t>
            </a:r>
            <a:r>
              <a:rPr lang="it-IT" sz="2800" dirty="0" smtClean="0"/>
              <a:t>, la stazione appaltante può prevedere nel bando l'esclusione automatica dalla gara delle offerte che presentano una percentuale di ribasso pari o superiore alla soglia di anomalia </a:t>
            </a:r>
            <a:r>
              <a:rPr lang="it-IT" sz="2800" dirty="0" smtClean="0"/>
              <a:t>Comunque </a:t>
            </a:r>
            <a:r>
              <a:rPr lang="it-IT" sz="2800" dirty="0" smtClean="0"/>
              <a:t>la facoltà di esclusione automatica non è esercitabile quando il numero delle offerte ammesse è inferiore a dieci.</a:t>
            </a:r>
            <a:endParaRPr lang="it-IT"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normAutofit/>
          </a:bodyPr>
          <a:lstStyle/>
          <a:p>
            <a:r>
              <a:rPr lang="it-IT" sz="4400" dirty="0" smtClean="0"/>
              <a:t>RATING DI LEGALITA’ E RATING REPUTAZIONALE (RATING D’ IMPRESA)   </a:t>
            </a:r>
            <a:endParaRPr lang="it-IT" sz="4400" dirty="0"/>
          </a:p>
        </p:txBody>
      </p:sp>
    </p:spTree>
    <p:extLst>
      <p:ext uri="{BB962C8B-B14F-4D97-AF65-F5344CB8AC3E}">
        <p14:creationId xmlns:p14="http://schemas.microsoft.com/office/powerpoint/2010/main" xmlns="" val="3305219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dirty="0"/>
          </a:p>
        </p:txBody>
      </p:sp>
      <p:sp>
        <p:nvSpPr>
          <p:cNvPr id="5" name="Segnaposto contenuto 4"/>
          <p:cNvSpPr>
            <a:spLocks noGrp="1"/>
          </p:cNvSpPr>
          <p:nvPr>
            <p:ph idx="1"/>
          </p:nvPr>
        </p:nvSpPr>
        <p:spPr>
          <a:xfrm>
            <a:off x="685801" y="2065867"/>
            <a:ext cx="10131425" cy="3649133"/>
          </a:xfrm>
        </p:spPr>
        <p:txBody>
          <a:bodyPr>
            <a:noAutofit/>
          </a:bodyPr>
          <a:lstStyle/>
          <a:p>
            <a:pPr marL="0" indent="0">
              <a:buNone/>
            </a:pPr>
            <a:r>
              <a:rPr lang="it-IT" sz="2800" dirty="0"/>
              <a:t>Il nuovo codice risponde alle esigenze di semplificazione e snellimento delle norme in materia, e di rispetto del divieto di </a:t>
            </a:r>
            <a:r>
              <a:rPr lang="it-IT" sz="2800" dirty="0" err="1"/>
              <a:t>gold</a:t>
            </a:r>
            <a:r>
              <a:rPr lang="it-IT" sz="2800" dirty="0"/>
              <a:t> </a:t>
            </a:r>
            <a:r>
              <a:rPr lang="it-IT" sz="2800" dirty="0" err="1"/>
              <a:t>plating</a:t>
            </a:r>
            <a:r>
              <a:rPr lang="it-IT" sz="2800" dirty="0"/>
              <a:t>, esigenze tutte dettate dalle direttive 2014/23/UE, 2014/24/UE e 2014/25/UE.</a:t>
            </a:r>
          </a:p>
          <a:p>
            <a:pPr marL="0" indent="0">
              <a:buNone/>
            </a:pPr>
            <a:r>
              <a:rPr lang="it-IT" sz="2800" dirty="0" smtClean="0"/>
              <a:t>Ma </a:t>
            </a:r>
            <a:r>
              <a:rPr lang="it-IT" sz="2800" dirty="0"/>
              <a:t>evidente nel nuovo codice è anche il legame alla lotta alla corruzione: tante le disposizioni a sostegno della legalità, a cominciare dal potenziamento del ruolo dell’Autorità Nazionale Anti Corruzione (ANAC), e delle sue funzioni di vigilanza e di facilitazione allo scambio di informazioni tra stazioni appaltanti</a:t>
            </a:r>
            <a:r>
              <a:rPr lang="it-IT" sz="2800" dirty="0" smtClean="0"/>
              <a:t>.</a:t>
            </a:r>
            <a:endParaRPr lang="it-IT" sz="2800" dirty="0"/>
          </a:p>
        </p:txBody>
      </p:sp>
    </p:spTree>
    <p:extLst>
      <p:ext uri="{BB962C8B-B14F-4D97-AF65-F5344CB8AC3E}">
        <p14:creationId xmlns:p14="http://schemas.microsoft.com/office/powerpoint/2010/main" xmlns="" val="2078232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sz="2800" dirty="0"/>
              <a:t>In quest’ottica fanno il loro ingresso nella normativa il rating di legalità e il rating </a:t>
            </a:r>
            <a:r>
              <a:rPr lang="it-IT" sz="2800" dirty="0" err="1"/>
              <a:t>reputazionale</a:t>
            </a:r>
            <a:endParaRPr lang="it-IT" sz="2800" dirty="0"/>
          </a:p>
          <a:p>
            <a:endParaRPr lang="it-IT" dirty="0"/>
          </a:p>
        </p:txBody>
      </p:sp>
    </p:spTree>
    <p:extLst>
      <p:ext uri="{BB962C8B-B14F-4D97-AF65-F5344CB8AC3E}">
        <p14:creationId xmlns:p14="http://schemas.microsoft.com/office/powerpoint/2010/main" xmlns="" val="459065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142067"/>
            <a:ext cx="10131425" cy="4181460"/>
          </a:xfrm>
        </p:spPr>
        <p:txBody>
          <a:bodyPr>
            <a:noAutofit/>
          </a:bodyPr>
          <a:lstStyle/>
          <a:p>
            <a:pPr marL="0" indent="0">
              <a:buNone/>
            </a:pPr>
            <a:r>
              <a:rPr lang="it-IT" sz="2800" dirty="0">
                <a:solidFill>
                  <a:srgbClr val="FF0000"/>
                </a:solidFill>
              </a:rPr>
              <a:t>Il rating di legalità</a:t>
            </a:r>
            <a:r>
              <a:rPr lang="it-IT" sz="2800" dirty="0"/>
              <a:t>, istituto già introdotto con la Legge 27/2012, finora era premiato con misure di accesso privilegiato ai finanziamenti pubblici e al credito bancario (stabilite dal Decreto 56 del 2014 dei Ministri dell’Economia e delle Finanze e dello Sviluppo Economico).</a:t>
            </a:r>
          </a:p>
          <a:p>
            <a:pPr marL="0" indent="0">
              <a:buNone/>
            </a:pPr>
            <a:r>
              <a:rPr lang="it-IT" sz="2800" dirty="0"/>
              <a:t> Oggi diventa parametro di cui tener conto in sede di accertamento dei requisiti </a:t>
            </a:r>
            <a:r>
              <a:rPr lang="it-IT" sz="2800" dirty="0" err="1"/>
              <a:t>reputazionali</a:t>
            </a:r>
            <a:r>
              <a:rPr lang="it-IT" sz="2800" dirty="0"/>
              <a:t> alla base del rating di impresa, di cui all’art. 83 co. 10; nonché criterio rilevante ai fini della valutazione dell’offerta in sede di aggiudicazione dell’appalto, ai sensi dell’art. 95 co. 13.</a:t>
            </a:r>
          </a:p>
        </p:txBody>
      </p:sp>
    </p:spTree>
    <p:extLst>
      <p:ext uri="{BB962C8B-B14F-4D97-AF65-F5344CB8AC3E}">
        <p14:creationId xmlns:p14="http://schemas.microsoft.com/office/powerpoint/2010/main" xmlns="" val="4197597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normAutofit/>
          </a:bodyPr>
          <a:lstStyle/>
          <a:p>
            <a:r>
              <a:rPr lang="it-IT" sz="2800" dirty="0"/>
              <a:t>Il rating è accessibile solo dalle aziende operanti nel territorio nazionale ed iscritte nel registro delle imprese da almeno due anni che (da sole o in qualità di imprese appartenente ad un gruppo) abbiano un fatturato minimo di due milioni di euro nell’ultimo esercizio chiuso nell’anno precedente alla richiesta</a:t>
            </a:r>
          </a:p>
        </p:txBody>
      </p:sp>
    </p:spTree>
    <p:extLst>
      <p:ext uri="{BB962C8B-B14F-4D97-AF65-F5344CB8AC3E}">
        <p14:creationId xmlns:p14="http://schemas.microsoft.com/office/powerpoint/2010/main" xmlns="" val="2795458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2800" dirty="0">
                <a:solidFill>
                  <a:srgbClr val="FF0000"/>
                </a:solidFill>
              </a:rPr>
              <a:t>Il rating </a:t>
            </a:r>
            <a:r>
              <a:rPr lang="it-IT" sz="2800" dirty="0" smtClean="0">
                <a:solidFill>
                  <a:srgbClr val="FF0000"/>
                </a:solidFill>
              </a:rPr>
              <a:t>d’impresa</a:t>
            </a:r>
            <a:r>
              <a:rPr lang="it-IT" sz="2800" dirty="0" smtClean="0"/>
              <a:t>  è certificato </a:t>
            </a:r>
            <a:r>
              <a:rPr lang="it-IT" sz="2800" dirty="0"/>
              <a:t>dall’ANAC, il sistema del rating di impresa è connesso a requisiti </a:t>
            </a:r>
            <a:r>
              <a:rPr lang="it-IT" sz="2800" dirty="0" err="1"/>
              <a:t>reputazionali</a:t>
            </a:r>
            <a:r>
              <a:rPr lang="it-IT" sz="2800" dirty="0"/>
              <a:t> valutati sulla base di indici qualitativi e quantitativi, oggettivi e misurabili, nonché sulla base di accertamenti definitivi che esprimono la capacità strutturale e di affidabilità dell’impresa. Tali requisiti “tengono conto, in particolare, del rating di legalità rilevato dall’ANAC in collaborazione con l’AGCM </a:t>
            </a:r>
            <a:r>
              <a:rPr lang="it-IT" sz="2800" dirty="0" smtClean="0"/>
              <a:t>, </a:t>
            </a:r>
            <a:r>
              <a:rPr lang="it-IT" sz="2800" dirty="0"/>
              <a:t>nonché dei precedenti comportamentali dell’impresa, con riferimento al rispetto dei tempi e dei costi nell’esecuzione dei contratti, all’incidenza del contenzioso sia in sede di partecipazione alle procedure di gara che in fase di esecuzione del contratto</a:t>
            </a:r>
          </a:p>
        </p:txBody>
      </p:sp>
    </p:spTree>
    <p:extLst>
      <p:ext uri="{BB962C8B-B14F-4D97-AF65-F5344CB8AC3E}">
        <p14:creationId xmlns:p14="http://schemas.microsoft.com/office/powerpoint/2010/main" xmlns="" val="3414672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Rating di </a:t>
            </a:r>
            <a:r>
              <a:rPr lang="it-IT" dirty="0" err="1" smtClean="0"/>
              <a:t>legalita’</a:t>
            </a:r>
            <a:endParaRPr lang="it-IT" dirty="0"/>
          </a:p>
        </p:txBody>
      </p:sp>
      <p:sp>
        <p:nvSpPr>
          <p:cNvPr id="3" name="Segnaposto contenuto 2"/>
          <p:cNvSpPr>
            <a:spLocks noGrp="1"/>
          </p:cNvSpPr>
          <p:nvPr>
            <p:ph idx="1"/>
          </p:nvPr>
        </p:nvSpPr>
        <p:spPr/>
        <p:txBody>
          <a:bodyPr>
            <a:normAutofit/>
          </a:bodyPr>
          <a:lstStyle/>
          <a:p>
            <a:pPr marL="0" indent="0">
              <a:buNone/>
            </a:pPr>
            <a:r>
              <a:rPr lang="it-IT" sz="2800" dirty="0"/>
              <a:t>L’art. 5-ter del decreto-legge 1/2012 </a:t>
            </a:r>
            <a:r>
              <a:rPr lang="it-IT" sz="2800" dirty="0" err="1"/>
              <a:t>s.m.i.</a:t>
            </a:r>
            <a:r>
              <a:rPr lang="it-IT" sz="2800" dirty="0"/>
              <a:t> assegna all’Autorità garante della concorrenza e del mercato il compito di segnalare al Parlamento le modifiche normative necessarie a promuovere l’introduzione di principi etici nei comportamenti delle imprese: alla medesima Autorità Antitrust, inoltre, è stato assegnato il compito di procedere all’elaborazione ed all’attribuzione alle imprese di un rating di legalità</a:t>
            </a:r>
          </a:p>
        </p:txBody>
      </p:sp>
    </p:spTree>
    <p:extLst>
      <p:ext uri="{BB962C8B-B14F-4D97-AF65-F5344CB8AC3E}">
        <p14:creationId xmlns:p14="http://schemas.microsoft.com/office/powerpoint/2010/main" xmlns="" val="2468806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pPr marL="0" indent="0">
              <a:buNone/>
            </a:pPr>
            <a:r>
              <a:rPr lang="it-IT" sz="2800" dirty="0"/>
              <a:t>Del rating di legalità sarà necessario tenere conto, in particolare, in sede di: </a:t>
            </a:r>
          </a:p>
          <a:p>
            <a:pPr>
              <a:buFont typeface="Wingdings" panose="05000000000000000000" pitchFamily="2" charset="2"/>
              <a:buChar char="v"/>
            </a:pPr>
            <a:r>
              <a:rPr lang="it-IT" sz="2800" dirty="0" smtClean="0"/>
              <a:t>concessione </a:t>
            </a:r>
            <a:r>
              <a:rPr lang="it-IT" sz="2800" dirty="0"/>
              <a:t>di finanziamenti da parte di amministrazioni pubbliche, nonché in sede di: </a:t>
            </a:r>
          </a:p>
          <a:p>
            <a:pPr>
              <a:buFont typeface="Wingdings" panose="05000000000000000000" pitchFamily="2" charset="2"/>
              <a:buChar char="v"/>
            </a:pPr>
            <a:r>
              <a:rPr lang="it-IT" sz="2800" dirty="0" smtClean="0"/>
              <a:t>accesso </a:t>
            </a:r>
            <a:r>
              <a:rPr lang="it-IT" sz="2800" dirty="0"/>
              <a:t>al credito bancario; gli istituti di credito che omettano di tener conto del rating di legalità ai fini della concessione dei finanziamenti alle imprese, infatti, saranno tenuti a trasmettere alla Banca d’Italia una dettagliata relazione sulle ragioni della decisione assunta in tal senso (art. 5- ter, comma 1, ultimo periodo). </a:t>
            </a:r>
          </a:p>
          <a:p>
            <a:pPr marL="0" indent="0">
              <a:buNone/>
            </a:pPr>
            <a:endParaRPr lang="it-IT" sz="2800" dirty="0"/>
          </a:p>
        </p:txBody>
      </p:sp>
    </p:spTree>
    <p:extLst>
      <p:ext uri="{BB962C8B-B14F-4D97-AF65-F5344CB8AC3E}">
        <p14:creationId xmlns:p14="http://schemas.microsoft.com/office/powerpoint/2010/main" xmlns="" val="3669931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a:t>Il rating di legalità viene articolato in diversi </a:t>
            </a:r>
            <a:r>
              <a:rPr lang="it-IT" sz="2800" dirty="0" err="1"/>
              <a:t>range</a:t>
            </a:r>
            <a:r>
              <a:rPr lang="it-IT" sz="2800" dirty="0"/>
              <a:t> (da un minimo di una ‘stelletta’ a un massimo di tre ‘stellette’) e l’attribuzione del rating viene disposta dall’Autorità Antitrust sulla base di dichiarazioni rese dalle imprese, che verranno successivamente verificate tramite controlli incrociati con i dati in possesso delle pubbliche amministrazioni interessate</a:t>
            </a:r>
          </a:p>
        </p:txBody>
      </p:sp>
    </p:spTree>
    <p:extLst>
      <p:ext uri="{BB962C8B-B14F-4D97-AF65-F5344CB8AC3E}">
        <p14:creationId xmlns:p14="http://schemas.microsoft.com/office/powerpoint/2010/main" xmlns="" val="368408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Vengono previsti, inoltre, ulteriori requisiti che, se rispettati, garantiranno alle imprese il punteggio massimo acquisibile ai fini del rating; in particolare, a tali fini, le imprese dovranno</a:t>
            </a:r>
          </a:p>
        </p:txBody>
      </p:sp>
    </p:spTree>
    <p:extLst>
      <p:ext uri="{BB962C8B-B14F-4D97-AF65-F5344CB8AC3E}">
        <p14:creationId xmlns:p14="http://schemas.microsoft.com/office/powerpoint/2010/main" xmlns="" val="2816946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Il rating di legalità ha durata di due anni dal rilascio ed è rinnovabile su richiesta: in caso di perdita di uno dei requisiti base (indispensabili per ottenere una ‘stelletta’) l’Antitrust dispone la revoca del rating, mentre se vengono meno i requisiti grazie ai quali l’impresa aveva ottenuto un rating più alto, la medesima Autorità ridurrà il numero di stellette attribuite.</a:t>
            </a:r>
          </a:p>
        </p:txBody>
      </p:sp>
    </p:spTree>
    <p:extLst>
      <p:ext uri="{BB962C8B-B14F-4D97-AF65-F5344CB8AC3E}">
        <p14:creationId xmlns:p14="http://schemas.microsoft.com/office/powerpoint/2010/main" xmlns="" val="1434985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Il recentissimo d.lgs. n. 50 del 18 aprile 2016 dispone, all’art. 83, comma 10, l’istituzione presso l’ANAC del sistema del rating di impresa e delle relative penalità e </a:t>
            </a:r>
            <a:r>
              <a:rPr lang="it-IT" sz="2800" dirty="0" err="1"/>
              <a:t>premialità</a:t>
            </a:r>
            <a:r>
              <a:rPr lang="it-IT" sz="2800" dirty="0"/>
              <a:t>, in relazione al quale la medesima Autorità anticorruzione rilascia alle imprese l’apposita certificazione</a:t>
            </a:r>
          </a:p>
        </p:txBody>
      </p:sp>
    </p:spTree>
    <p:extLst>
      <p:ext uri="{BB962C8B-B14F-4D97-AF65-F5344CB8AC3E}">
        <p14:creationId xmlns:p14="http://schemas.microsoft.com/office/powerpoint/2010/main" xmlns="" val="2385924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sz="2800" dirty="0" smtClean="0"/>
              <a:t>Il </a:t>
            </a:r>
            <a:r>
              <a:rPr lang="it-IT" sz="2800" dirty="0"/>
              <a:t>rating di impresa dovrà essere applicato ai soli fini della qualificazione delle imprese: ne consegue che tale rating non potrà essere oggetto di valutazione ai fini dell’attribuzione di punteggi connessi al criterio dell’offerta economicamente più vantaggiosa. </a:t>
            </a:r>
          </a:p>
        </p:txBody>
      </p:sp>
    </p:spTree>
    <p:extLst>
      <p:ext uri="{BB962C8B-B14F-4D97-AF65-F5344CB8AC3E}">
        <p14:creationId xmlns:p14="http://schemas.microsoft.com/office/powerpoint/2010/main" xmlns="" val="14072543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a:t>Il predetto sistema è basato su requisiti </a:t>
            </a:r>
            <a:r>
              <a:rPr lang="it-IT" sz="2800" dirty="0" err="1"/>
              <a:t>reputazionali</a:t>
            </a:r>
            <a:r>
              <a:rPr lang="it-IT" sz="2800" dirty="0"/>
              <a:t> valutati sulla base di indici qualitativi e quantitativi, oggettivi e misurabili, nonché sulla base di accertamenti definitivi che esprimano la capacità strutturale e di affidabilità dell’impresa</a:t>
            </a:r>
          </a:p>
        </p:txBody>
      </p:sp>
    </p:spTree>
    <p:extLst>
      <p:ext uri="{BB962C8B-B14F-4D97-AF65-F5344CB8AC3E}">
        <p14:creationId xmlns:p14="http://schemas.microsoft.com/office/powerpoint/2010/main" xmlns="" val="3762941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2800" dirty="0"/>
              <a:t>I requisiti </a:t>
            </a:r>
            <a:r>
              <a:rPr lang="it-IT" sz="2800" dirty="0" err="1"/>
              <a:t>reputazionali</a:t>
            </a:r>
            <a:r>
              <a:rPr lang="it-IT" sz="2800" dirty="0"/>
              <a:t> alla base del rating di impresa dovranno tenere conto rating di legalità rilevato dalla medesima ANAC in collaborazione con la già citata Autorità Antitrust: l’articolo 213, comma 7, del nuovo codice, infatti, dispone che l’Autorità anticorruzione collabora con l’Antitrust ai fini della rilevazione di comportamenti aziendali meritevoli di valutazione per l’attribuzione del “rating di legalità” e che tale rating concorre anche alla determinazione del “rating di impresa</a:t>
            </a:r>
          </a:p>
        </p:txBody>
      </p:sp>
    </p:spTree>
    <p:extLst>
      <p:ext uri="{BB962C8B-B14F-4D97-AF65-F5344CB8AC3E}">
        <p14:creationId xmlns:p14="http://schemas.microsoft.com/office/powerpoint/2010/main" xmlns="" val="7730358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pPr marL="0" indent="0">
              <a:buNone/>
            </a:pPr>
            <a:r>
              <a:rPr lang="it-IT" sz="2800" dirty="0"/>
              <a:t>Nell’attribuzione del rating d’impresa, inoltre, occorrerà tenere conto dei precedenti comportamentali dell’impresa, con riferimento, in particolare: </a:t>
            </a:r>
          </a:p>
          <a:p>
            <a:pPr marL="0" indent="0">
              <a:buNone/>
            </a:pPr>
            <a:r>
              <a:rPr lang="it-IT" sz="2800" dirty="0"/>
              <a:t>al rispetto dei tempi e dei costi nell’esecuzione dei contratti; </a:t>
            </a:r>
          </a:p>
          <a:p>
            <a:pPr marL="0" indent="0">
              <a:buNone/>
            </a:pPr>
            <a:r>
              <a:rPr lang="it-IT" sz="2800" dirty="0"/>
              <a:t>all’incidenza del contenzioso, sia in sede di partecipazione alle procedure di gara, sia in fase di esecuzione del contratto; </a:t>
            </a:r>
          </a:p>
          <a:p>
            <a:pPr marL="0" indent="0">
              <a:buNone/>
            </a:pPr>
            <a:r>
              <a:rPr lang="it-IT" sz="2800" dirty="0"/>
              <a:t>della regolarità contributiva, ivi compresi i versamenti alle Casse edili, valutata con riferimento ai tre anni precedenti (art. 83, comma 7). </a:t>
            </a:r>
          </a:p>
          <a:p>
            <a:endParaRPr lang="it-IT" dirty="0"/>
          </a:p>
        </p:txBody>
      </p:sp>
    </p:spTree>
    <p:extLst>
      <p:ext uri="{BB962C8B-B14F-4D97-AF65-F5344CB8AC3E}">
        <p14:creationId xmlns:p14="http://schemas.microsoft.com/office/powerpoint/2010/main" xmlns="" val="2951577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l’art. 84, comma 4 del nuovo codice, infatti, prevede che gli organismi di diritto privato autorizzati (società organismi di attestazione, meglio conosciute nell’acronimo SOA) attestano il possesso della certificazione del rating di impresa rilasciata dall’ANAC. </a:t>
            </a:r>
          </a:p>
        </p:txBody>
      </p:sp>
    </p:spTree>
    <p:extLst>
      <p:ext uri="{BB962C8B-B14F-4D97-AF65-F5344CB8AC3E}">
        <p14:creationId xmlns:p14="http://schemas.microsoft.com/office/powerpoint/2010/main" xmlns="" val="3723003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Se è vero che il d.lgs. n. 50/2016 introduce anche l’inedito istituto del rating d’impresa, nondimeno all’interno del nuovo codice non mancano alcune disposizioni nelle quali assume una specifica valenza anche il preesistente rating di legalità. </a:t>
            </a:r>
          </a:p>
        </p:txBody>
      </p:sp>
    </p:spTree>
    <p:extLst>
      <p:ext uri="{BB962C8B-B14F-4D97-AF65-F5344CB8AC3E}">
        <p14:creationId xmlns:p14="http://schemas.microsoft.com/office/powerpoint/2010/main" xmlns="" val="3119728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l’art. 93 – recante disposizioni in materia di garanzie per la partecipazione alle procedure di gara – prevede che, nei contratti di servizi e forniture, l’importo della garanzia e del suo eventuale rinnovo è ridotto del 30% (non cumulabile, tuttavia, con le altre riduzioni indicate nel medesimo comma) per gli operatori economici in possesso del rating di legalità. </a:t>
            </a:r>
          </a:p>
        </p:txBody>
      </p:sp>
    </p:spTree>
    <p:extLst>
      <p:ext uri="{BB962C8B-B14F-4D97-AF65-F5344CB8AC3E}">
        <p14:creationId xmlns:p14="http://schemas.microsoft.com/office/powerpoint/2010/main" xmlns="" val="48369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2800" dirty="0"/>
              <a:t>L’art. 95 (Criteri di aggiudicazione dell’appalto) del codice, inoltre, dispone al comma 13 che, compatibilmente con il diritto dell’Unione europea e con i principi di parità di trattamento, non discriminazione, trasparenza e proporzionalità, le amministrazioni aggiudicatrici indicano nel bando di gara i criteri premiali che intendono applicare alla valutazione dell’offerta in relazione al maggior rating di legalità dell’offerente</a:t>
            </a:r>
          </a:p>
        </p:txBody>
      </p:sp>
    </p:spTree>
    <p:extLst>
      <p:ext uri="{BB962C8B-B14F-4D97-AF65-F5344CB8AC3E}">
        <p14:creationId xmlns:p14="http://schemas.microsoft.com/office/powerpoint/2010/main" xmlns="" val="537239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extLst>
      <p:ext uri="{BB962C8B-B14F-4D97-AF65-F5344CB8AC3E}">
        <p14:creationId xmlns:p14="http://schemas.microsoft.com/office/powerpoint/2010/main" xmlns="" val="16328768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102</TotalTime>
  <Words>1860</Words>
  <Application>Microsoft Office PowerPoint</Application>
  <PresentationFormat>Personalizzato</PresentationFormat>
  <Paragraphs>52</Paragraphs>
  <Slides>33</Slides>
  <Notes>0</Notes>
  <HiddenSlides>0</HiddenSlides>
  <MMClips>0</MMClips>
  <ScaleCrop>false</ScaleCrop>
  <HeadingPairs>
    <vt:vector size="4" baseType="variant">
      <vt:variant>
        <vt:lpstr>Tema</vt:lpstr>
      </vt:variant>
      <vt:variant>
        <vt:i4>1</vt:i4>
      </vt:variant>
      <vt:variant>
        <vt:lpstr>Titoli diapositive</vt:lpstr>
      </vt:variant>
      <vt:variant>
        <vt:i4>33</vt:i4>
      </vt:variant>
    </vt:vector>
  </HeadingPairs>
  <TitlesOfParts>
    <vt:vector size="34" baseType="lpstr">
      <vt:lpstr>Celestiale</vt:lpstr>
      <vt:lpstr>Commissione aggiudicatrice</vt:lpstr>
      <vt:lpstr>Diapositiva 2</vt:lpstr>
      <vt:lpstr>Diapositiva 3</vt:lpstr>
      <vt:lpstr>Diapositiva 4</vt:lpstr>
      <vt:lpstr>Diapositiva 5</vt:lpstr>
      <vt:lpstr>Diapositiva 6</vt:lpstr>
      <vt:lpstr>Diapositiva 7</vt:lpstr>
      <vt:lpstr>Anomalie offerte</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Rating di legalita’</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SerenaG</dc:creator>
  <cp:lastModifiedBy>Windows User</cp:lastModifiedBy>
  <cp:revision>4</cp:revision>
  <dcterms:created xsi:type="dcterms:W3CDTF">2016-05-06T10:34:23Z</dcterms:created>
  <dcterms:modified xsi:type="dcterms:W3CDTF">2018-03-19T14:08:18Z</dcterms:modified>
</cp:coreProperties>
</file>