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1" r:id="rId2"/>
    <p:sldId id="262" r:id="rId3"/>
    <p:sldId id="263" r:id="rId4"/>
    <p:sldId id="264" r:id="rId5"/>
    <p:sldId id="265" r:id="rId6"/>
    <p:sldId id="266" r:id="rId7"/>
    <p:sldId id="267" r:id="rId8"/>
    <p:sldId id="268" r:id="rId9"/>
    <p:sldId id="256" r:id="rId10"/>
    <p:sldId id="257" r:id="rId11"/>
    <p:sldId id="258" r:id="rId12"/>
    <p:sldId id="259" r:id="rId13"/>
    <p:sldId id="260" r:id="rId14"/>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661A7927-2C68-4EAA-8AB6-A4277CBCE0EE}" type="datetimeFigureOut">
              <a:rPr lang="it-IT" smtClean="0"/>
              <a:t>19/03/2018</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CDD92FAB-7502-449F-BD9B-45F318F93918}" type="slidenum">
              <a:rPr lang="it-IT" smtClean="0"/>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661A7927-2C68-4EAA-8AB6-A4277CBCE0EE}" type="datetimeFigureOut">
              <a:rPr lang="it-IT" smtClean="0"/>
              <a:t>19/03/2018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DD92FAB-7502-449F-BD9B-45F318F93918}" type="slidenum">
              <a:rPr lang="it-IT" smtClean="0"/>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661A7927-2C68-4EAA-8AB6-A4277CBCE0EE}" type="datetimeFigureOut">
              <a:rPr lang="it-IT" smtClean="0"/>
              <a:t>19/03/2018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DD92FAB-7502-449F-BD9B-45F318F93918}" type="slidenum">
              <a:rPr lang="it-IT" smtClean="0"/>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661A7927-2C68-4EAA-8AB6-A4277CBCE0EE}" type="datetimeFigureOut">
              <a:rPr lang="it-IT" smtClean="0"/>
              <a:t>19/03/2018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DD92FAB-7502-449F-BD9B-45F318F93918}" type="slidenum">
              <a:rPr lang="it-IT" smtClean="0"/>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661A7927-2C68-4EAA-8AB6-A4277CBCE0EE}" type="datetimeFigureOut">
              <a:rPr lang="it-IT" smtClean="0"/>
              <a:t>19/03/2018</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CDD92FAB-7502-449F-BD9B-45F318F93918}" type="slidenum">
              <a:rPr lang="it-IT" smtClean="0"/>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661A7927-2C68-4EAA-8AB6-A4277CBCE0EE}" type="datetimeFigureOut">
              <a:rPr lang="it-IT" smtClean="0"/>
              <a:t>19/03/2018</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CDD92FAB-7502-449F-BD9B-45F318F93918}"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61A7927-2C68-4EAA-8AB6-A4277CBCE0EE}" type="datetimeFigureOut">
              <a:rPr lang="it-IT" smtClean="0"/>
              <a:t>19/03/2018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CDD92FAB-7502-449F-BD9B-45F318F93918}"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661A7927-2C68-4EAA-8AB6-A4277CBCE0EE}" type="datetimeFigureOut">
              <a:rPr lang="it-IT" smtClean="0"/>
              <a:t>19/03/2018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DD92FAB-7502-449F-BD9B-45F318F93918}" type="slidenum">
              <a:rPr lang="it-IT" smtClean="0"/>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661A7927-2C68-4EAA-8AB6-A4277CBCE0EE}" type="datetimeFigureOut">
              <a:rPr lang="it-IT" smtClean="0"/>
              <a:t>19/03/2018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CDD92FAB-7502-449F-BD9B-45F318F93918}" type="slidenum">
              <a:rPr lang="it-IT" smtClean="0"/>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661A7927-2C68-4EAA-8AB6-A4277CBCE0EE}" type="datetimeFigureOut">
              <a:rPr lang="it-IT" smtClean="0"/>
              <a:t>19/03/2018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DD92FAB-7502-449F-BD9B-45F318F93918}" type="slidenum">
              <a:rPr lang="it-IT" smtClean="0"/>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661A7927-2C68-4EAA-8AB6-A4277CBCE0EE}" type="datetimeFigureOut">
              <a:rPr lang="it-IT" smtClean="0"/>
              <a:t>19/03/2018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DD92FAB-7502-449F-BD9B-45F318F93918}" type="slidenum">
              <a:rPr lang="it-IT" smtClean="0"/>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61A7927-2C68-4EAA-8AB6-A4277CBCE0EE}" type="datetimeFigureOut">
              <a:rPr lang="it-IT" smtClean="0"/>
              <a:t>19/03/2018</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DD92FAB-7502-449F-BD9B-45F318F93918}" type="slidenum">
              <a:rPr lang="it-IT" smtClean="0"/>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subappalto</a:t>
            </a:r>
            <a:endParaRPr lang="it-IT" dirty="0"/>
          </a:p>
        </p:txBody>
      </p:sp>
      <p:sp>
        <p:nvSpPr>
          <p:cNvPr id="5" name="Segnaposto contenuto 4"/>
          <p:cNvSpPr>
            <a:spLocks noGrp="1"/>
          </p:cNvSpPr>
          <p:nvPr>
            <p:ph idx="1"/>
          </p:nvPr>
        </p:nvSpPr>
        <p:spPr/>
        <p:txBody>
          <a:bodyPr/>
          <a:lstStyle/>
          <a:p>
            <a:r>
              <a:rPr lang="it-IT" dirty="0" smtClean="0"/>
              <a:t>è una modalità per allargare la partecipazione ovvero uno degli strumenti di maggior apertura economico imprenditoriale sia per le medie imprese che per le piccole e micro imprese di cui è fortemente costituito il sistema imprenditoriale italiano.</a:t>
            </a:r>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L'art. 105 comma 2 definisce il subappalto "il contratto con il quale l'appaltatore affida a terzi l'esecuzione di parte delle prestazioni o lavorazioni oggetto del contratto di appalto" un concetto derivante dall'art. 1656 del Codice Civile</a:t>
            </a:r>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limite in percentuale del valore delle prestazioni subappaltabili rispetto all'importo complessivo dell'appalto ovvero la quota del 30 per cento dell'importo complessivo del contratto di lavori, servizi e forniture, fatto salvo quanto previsto dal comma 5 del medesimo articolo.</a:t>
            </a:r>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In capo all'affidatario permane l'obbligo, relativamente a tutti i sub-contratti che non sono considerati subappalto, di comunicare alla stazione appaltante, prima dell'inizio delle prestazioni, il nome del sub-contraente, l'importo del contratto, l'oggetto del lavoro, servizio o fornitura affidati.</a:t>
            </a:r>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soggetto affidatario del contratto può affidare a terzi l'esecuzione di parte delle prestazioni o lavorazioni oggetto del contratto di appalto, previa autorizzazione della stazione appaltante entro trenta giorni dalla relativa richiesta</a:t>
            </a:r>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l'affidatario del contratto di appalto può affidare in subappalto lavori, servizi o forniture a quei soggetti che non abbiano partecipato alla procedura per l'affidamento dell'appalto e che sono qualificati nella relativa categoria di prestazione.</a:t>
            </a:r>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l'obbligo da parte del concorrente di indicare in sede di offerta una terna di subappaltatori, qualora gli appalti di lavori, servizi o forniture siano di importo pari o superiori alle soglie comunitarie o, come introdotto nel </a:t>
            </a:r>
            <a:r>
              <a:rPr lang="it-IT" dirty="0" err="1" smtClean="0"/>
              <a:t>D.Lgs</a:t>
            </a:r>
            <a:r>
              <a:rPr lang="it-IT" dirty="0" smtClean="0"/>
              <a:t> "Correttivo", indipendentemente dall'importo posto a base di gara, che "riguardino le attività maggiormente esposte a rischio di infiltrazione mafiosa come individuate al comma 53 dell'articolo 1 della legge 6 novembre 2012, n. 190".</a:t>
            </a:r>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contraente principale, anche nel subappalto, "è responsabile in via esclusiva nei confronti della stazione appaltante" in quanto il contratto stipulato tra l'affidatario ed il subappaltatore, ad esclusione dei casi previsti dalla normativa, non instaura nessun rapporto con la stazione appaltante</a:t>
            </a:r>
            <a:endParaRPr lang="it-I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Direttore lavori</a:t>
            </a:r>
            <a:endParaRPr lang="it-IT" dirty="0"/>
          </a:p>
        </p:txBody>
      </p:sp>
      <p:sp>
        <p:nvSpPr>
          <p:cNvPr id="5" name="Segnaposto contenuto 4"/>
          <p:cNvSpPr>
            <a:spLocks noGrp="1"/>
          </p:cNvSpPr>
          <p:nvPr>
            <p:ph idx="1"/>
          </p:nvPr>
        </p:nvSpPr>
        <p:spPr/>
        <p:txBody>
          <a:bodyPr/>
          <a:lstStyle/>
          <a:p>
            <a:r>
              <a:rPr lang="it-IT" u="sng" dirty="0" smtClean="0"/>
              <a:t>Per il coordinamento, la direzione ed il controllo tecnico-contabile dell'</a:t>
            </a:r>
            <a:r>
              <a:rPr lang="it-IT" b="1" u="sng" dirty="0" smtClean="0"/>
              <a:t>esecuzione</a:t>
            </a:r>
            <a:r>
              <a:rPr lang="it-IT" u="sng" dirty="0" smtClean="0"/>
              <a:t> dei contratti pubblici relativi a lavori</a:t>
            </a:r>
            <a:r>
              <a:rPr lang="it-IT" dirty="0" smtClean="0"/>
              <a:t>, le stazioni appaltanti individuano, </a:t>
            </a:r>
            <a:r>
              <a:rPr lang="it-IT" u="sng" dirty="0" smtClean="0"/>
              <a:t>prima dell'avvio delle procedure per l'affidamento, </a:t>
            </a:r>
            <a:r>
              <a:rPr lang="it-IT" dirty="0" smtClean="0"/>
              <a:t>su proposta del responsabile unico del procedimento, </a:t>
            </a:r>
            <a:r>
              <a:rPr lang="it-IT" b="1" dirty="0" smtClean="0"/>
              <a:t>un direttore dei lavori </a:t>
            </a:r>
            <a:r>
              <a:rPr lang="it-IT" dirty="0" smtClean="0"/>
              <a:t>che può essere coadiuvato, in relazione alla complessità dell'intervento, da uno o più direttori operativi e da ispettori di cantiere.</a:t>
            </a:r>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direttore dei lavori, con l'ufficio di direzione lavori, ove costituito, è preposto al </a:t>
            </a:r>
            <a:r>
              <a:rPr lang="it-IT" b="1" dirty="0" smtClean="0"/>
              <a:t>controllo tecnico, contabile e amministrativo dell'esecuzione </a:t>
            </a:r>
            <a:r>
              <a:rPr lang="it-IT" dirty="0" smtClean="0"/>
              <a:t>dell'intervento affinché i lavori siano eseguiti a regola d'arte ed in conformità al progetto e al contratto.</a:t>
            </a:r>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32624"/>
          </a:xfrm>
        </p:spPr>
        <p:txBody>
          <a:bodyPr>
            <a:normAutofit fontScale="90000"/>
          </a:bodyPr>
          <a:lstStyle/>
          <a:p>
            <a:endParaRPr lang="it-IT" dirty="0"/>
          </a:p>
        </p:txBody>
      </p:sp>
      <p:sp>
        <p:nvSpPr>
          <p:cNvPr id="3" name="Segnaposto contenuto 2"/>
          <p:cNvSpPr>
            <a:spLocks noGrp="1"/>
          </p:cNvSpPr>
          <p:nvPr>
            <p:ph idx="1"/>
          </p:nvPr>
        </p:nvSpPr>
        <p:spPr>
          <a:xfrm>
            <a:off x="457200" y="908720"/>
            <a:ext cx="8229600" cy="5415880"/>
          </a:xfrm>
        </p:spPr>
        <p:txBody>
          <a:bodyPr>
            <a:normAutofit lnSpcReduction="10000"/>
          </a:bodyPr>
          <a:lstStyle/>
          <a:p>
            <a:r>
              <a:rPr lang="it-IT" dirty="0" smtClean="0"/>
              <a:t>a) verificare periodicamente il possesso e la regolarità da parte dell'esecutore e del subappaltatore della documentazione prevista dalle leggi vigenti in materia di obblighi nei confronti dei dipendenti;</a:t>
            </a:r>
          </a:p>
          <a:p>
            <a:r>
              <a:rPr lang="it-IT" dirty="0" smtClean="0"/>
              <a:t>b) curare la costante verifica di validità del programma di manutenzione, dei manuali d'uso e dei manuali di manutenzione, modificandone e aggiornandone i contenuti a lavori ultimati; </a:t>
            </a:r>
            <a:br>
              <a:rPr lang="it-IT" dirty="0" smtClean="0"/>
            </a:br>
            <a:r>
              <a:rPr lang="it-IT" dirty="0" smtClean="0"/>
              <a:t>c) provvedere alla segnalazione al responsabile del procedimento, dell'inosservanza, da parte dell'esecutore, </a:t>
            </a:r>
            <a:r>
              <a:rPr lang="it-IT" dirty="0" smtClean="0"/>
              <a:t>in materia di subappalto;</a:t>
            </a:r>
            <a:r>
              <a:rPr lang="it-IT" dirty="0" smtClean="0"/>
              <a:t> </a:t>
            </a:r>
            <a:br>
              <a:rPr lang="it-IT" dirty="0" smtClean="0"/>
            </a:br>
            <a:r>
              <a:rPr lang="it-IT" dirty="0" smtClean="0"/>
              <a:t>d) svolgere, qualora sia in possesso dei requisiti richiesti dalla normativa vigente sulla sicurezza, le funzioni di coordinatore per l’esecuzione dei lavori. </a:t>
            </a:r>
            <a:endParaRPr lang="it-I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 </a:t>
            </a:r>
            <a:r>
              <a:rPr lang="it-IT" dirty="0" smtClean="0"/>
              <a:t>il responsabile </a:t>
            </a:r>
            <a:r>
              <a:rPr lang="it-IT" dirty="0" smtClean="0"/>
              <a:t>unico del procedimento controlla l'esecuzione del contratto congiuntamente al direttore dei lavori per i lavori e al direttore dell’esecuzione del contratto per i servizi e forniture</a:t>
            </a:r>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 contratti pubblici sono soggetti a collaudo per i lavori e a verifica di conformità per i servizi e per le forniture, per certificare che l'oggetto del contratto in termini di prestazioni, obiettivi e caratteristiche tecniche, economiche e qualitative sia stato realizzato ed eseguito nel rispetto  delle previsioni e delle </a:t>
            </a:r>
            <a:r>
              <a:rPr lang="it-IT" dirty="0" err="1" smtClean="0"/>
              <a:t>pattuizioni</a:t>
            </a:r>
            <a:r>
              <a:rPr lang="it-IT" dirty="0" smtClean="0"/>
              <a:t> contrattuali.</a:t>
            </a:r>
            <a:endParaRPr lang="it-IT"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28</TotalTime>
  <Words>581</Words>
  <Application>Microsoft Office PowerPoint</Application>
  <PresentationFormat>Presentazione su schermo (4:3)</PresentationFormat>
  <Paragraphs>16</Paragraphs>
  <Slides>13</Slides>
  <Notes>0</Notes>
  <HiddenSlides>0</HiddenSlides>
  <MMClips>0</MMClips>
  <ScaleCrop>false</ScaleCrop>
  <HeadingPairs>
    <vt:vector size="4" baseType="variant">
      <vt:variant>
        <vt:lpstr>Tema</vt:lpstr>
      </vt:variant>
      <vt:variant>
        <vt:i4>1</vt:i4>
      </vt:variant>
      <vt:variant>
        <vt:lpstr>Titoli diapositive</vt:lpstr>
      </vt:variant>
      <vt:variant>
        <vt:i4>13</vt:i4>
      </vt:variant>
    </vt:vector>
  </HeadingPairs>
  <TitlesOfParts>
    <vt:vector size="14" baseType="lpstr">
      <vt:lpstr>Equinozio</vt:lpstr>
      <vt:lpstr>subappalto</vt:lpstr>
      <vt:lpstr>Diapositiva 2</vt:lpstr>
      <vt:lpstr>Diapositiva 3</vt:lpstr>
      <vt:lpstr>Diapositiva 4</vt:lpstr>
      <vt:lpstr>Diapositiva 5</vt:lpstr>
      <vt:lpstr>Diapositiva 6</vt:lpstr>
      <vt:lpstr>Diapositiva 7</vt:lpstr>
      <vt:lpstr>Diapositiva 8</vt:lpstr>
      <vt:lpstr>Direttore lavori</vt:lpstr>
      <vt:lpstr>Diapositiva 10</vt:lpstr>
      <vt:lpstr>Diapositiva 11</vt:lpstr>
      <vt:lpstr>Diapositiva 12</vt:lpstr>
      <vt:lpstr>Diapositiva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subappalto</dc:title>
  <dc:creator>Windows User</dc:creator>
  <cp:lastModifiedBy>Windows User</cp:lastModifiedBy>
  <cp:revision>2</cp:revision>
  <dcterms:created xsi:type="dcterms:W3CDTF">2018-03-19T14:09:33Z</dcterms:created>
  <dcterms:modified xsi:type="dcterms:W3CDTF">2018-03-19T14:37:45Z</dcterms:modified>
</cp:coreProperties>
</file>