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6" r:id="rId3"/>
    <p:sldId id="258" r:id="rId4"/>
    <p:sldId id="262" r:id="rId5"/>
    <p:sldId id="260" r:id="rId6"/>
    <p:sldId id="261" r:id="rId7"/>
    <p:sldId id="263" r:id="rId8"/>
    <p:sldId id="264" r:id="rId9"/>
    <p:sldId id="265" r:id="rId10"/>
    <p:sldId id="267" r:id="rId11"/>
    <p:sldId id="268" r:id="rId12"/>
    <p:sldId id="271" r:id="rId13"/>
    <p:sldId id="272" r:id="rId14"/>
    <p:sldId id="273" r:id="rId15"/>
    <p:sldId id="274" r:id="rId16"/>
    <p:sldId id="275" r:id="rId17"/>
    <p:sldId id="269" r:id="rId18"/>
    <p:sldId id="278" r:id="rId19"/>
    <p:sldId id="279" r:id="rId20"/>
    <p:sldId id="270" r:id="rId21"/>
    <p:sldId id="276" r:id="rId22"/>
    <p:sldId id="277"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F4B5DB65-6893-4685-AA71-A3F509AA458D}"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B5DB65-6893-4685-AA71-A3F509AA458D}"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F4B5DB65-6893-4685-AA71-A3F509AA458D}"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E1B7E10-1EB4-4B87-912E-12502D26DC2F}" type="datetimeFigureOut">
              <a:rPr lang="it-IT" smtClean="0"/>
              <a:pPr/>
              <a:t>19/03/2018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B5DB65-6893-4685-AA71-A3F509AA458D}"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E1B7E10-1EB4-4B87-912E-12502D26DC2F}" type="datetimeFigureOut">
              <a:rPr lang="it-IT" smtClean="0"/>
              <a:pPr/>
              <a:t>19/03/2018</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4B5DB65-6893-4685-AA71-A3F509AA458D}"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lstStyle/>
          <a:p>
            <a:r>
              <a:rPr lang="it-IT" dirty="0" smtClean="0"/>
              <a:t> I contratti pubblici sono soggetti a </a:t>
            </a:r>
            <a:r>
              <a:rPr lang="it-IT" b="1" dirty="0" smtClean="0"/>
              <a:t>collaudo per i lavori </a:t>
            </a:r>
            <a:r>
              <a:rPr lang="it-IT" dirty="0" smtClean="0"/>
              <a:t>e a v</a:t>
            </a:r>
            <a:r>
              <a:rPr lang="it-IT" b="1" dirty="0" smtClean="0"/>
              <a:t>erifica di conformità per i servizi e per le forniture</a:t>
            </a:r>
            <a:r>
              <a:rPr lang="it-IT" dirty="0" smtClean="0"/>
              <a:t>, per certificare che l'oggetto del contratto in termini di prestazioni, obiettivi e caratteristiche tecniche, economiche e qualitative sia stato realizzato ed eseguito nel rispetto  delle previsioni e delle </a:t>
            </a:r>
            <a:r>
              <a:rPr lang="it-IT" dirty="0" err="1" smtClean="0"/>
              <a:t>pattuizioni</a:t>
            </a:r>
            <a:r>
              <a:rPr lang="it-IT" dirty="0" smtClean="0"/>
              <a:t> contrattuali. </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COLLAUDO</a:t>
            </a:r>
            <a:endParaRPr lang="it-IT" dirty="0"/>
          </a:p>
        </p:txBody>
      </p:sp>
      <p:sp>
        <p:nvSpPr>
          <p:cNvPr id="5" name="Segnaposto contenuto 4"/>
          <p:cNvSpPr>
            <a:spLocks noGrp="1"/>
          </p:cNvSpPr>
          <p:nvPr>
            <p:ph idx="1"/>
          </p:nvPr>
        </p:nvSpPr>
        <p:spPr/>
        <p:txBody>
          <a:bodyPr/>
          <a:lstStyle/>
          <a:p>
            <a:r>
              <a:rPr lang="it-IT" dirty="0" smtClean="0"/>
              <a:t>La fase conclusiva del procedimento riguardante l'esecuzione dei lavori pubblici attiene al collaudo degli stessi. Finalità del collaudo è quella di verificare che i lavori siano stati eseguiti a regola d'arte e secondo le previste </a:t>
            </a:r>
            <a:r>
              <a:rPr lang="it-IT" dirty="0" err="1" smtClean="0"/>
              <a:t>pattuizioni</a:t>
            </a:r>
            <a:r>
              <a:rPr lang="it-IT" dirty="0" smtClean="0"/>
              <a:t> e di liquidare il credito dell'appaltatore.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Nei casi di </a:t>
            </a:r>
            <a:r>
              <a:rPr lang="it-IT" b="1" dirty="0" smtClean="0"/>
              <a:t>lavori di importo limitato (&lt; 1000000) </a:t>
            </a:r>
            <a:r>
              <a:rPr lang="it-IT" dirty="0" smtClean="0"/>
              <a:t>e di non particolare complessità è prevista una procedura di verifica, della corretta esecuzione dell’opera, più agile rispetto al collaudo. Si tratta del </a:t>
            </a:r>
            <a:r>
              <a:rPr lang="it-IT" b="1" dirty="0" smtClean="0"/>
              <a:t>certificato di regolare esecuzione</a:t>
            </a:r>
            <a:r>
              <a:rPr lang="it-IT" dirty="0" smtClean="0"/>
              <a:t> che viene perfezionato dal direttore dei lavori e sostituisce a tutti gli effetti il collaudo. </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certificato di regolare esecuzione va emesso non oltre 3 mesi dalla data di ultimazione dei lavori dal direttore dei lavori; e va confermato dal responsabile del procedimento. </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collaudo deve essere eseguito entro 6 mesi dall’ultimazione dei lavori oppure fino ad un anno nei casi “di particolare complessità dell'opera da collaudare”</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Il collaudo ha quindi lo scopo di: </a:t>
            </a:r>
          </a:p>
          <a:p>
            <a:r>
              <a:rPr lang="it-IT" dirty="0" smtClean="0"/>
              <a:t>− verificare e certificare che l’opera o il lavoro sono stati eseguiti a regola d’arte e secondo le regole tecniche prestabilite, in conformità del contratto, delle varianti e conseguenti atti di sottomissione debitamente approvati; </a:t>
            </a:r>
          </a:p>
          <a:p>
            <a:r>
              <a:rPr lang="it-IT" dirty="0" smtClean="0"/>
              <a:t>− verificare che i dati risultanti dalla contabilità e dai documenti giustificativi corrispondono tra loro e con le risultanze di fatto; Comprende altresì tutte le verifiche tecniche previste da leggi di settore. </a:t>
            </a:r>
          </a:p>
          <a:p>
            <a:r>
              <a:rPr lang="it-IT" dirty="0" smtClean="0"/>
              <a:t>− esaminare le riserve dell’appaltatore sulle quali non sia intervenuta una risoluzione definitiva in via amministrativa, qualora iscritte nel registro di contabilità e nel conto finale nei modi e termini prescritti. </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“Nell’attività di collaudo possono distinguersi tre momenti essenziali: la verifica dell’opera, eseguita in contraddittorio con l’appaltatore, l’emissione del certificato di collaudo e l’approvazione del collaudo da parte dell’amministrazione. </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codice civile all’art. 1662 prevede la possibilità di effettuare verifiche in corso d’opera, al fine di garantire la corretta esecuzione delle opere.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certificato di collaudo o il certificato di verifica di conformità ha carattere provvisorio e assume carattere definitivo decorsi due anni dalla sua emissione. Decorso tale termine, il collaudo si intende tacitamente approvato ancorché l'atto formale di approvazione non sia stato emesso entro due mesi dalla scadenza del medesimo termine.</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garanzie</a:t>
            </a:r>
            <a:endParaRPr lang="it-IT" dirty="0"/>
          </a:p>
        </p:txBody>
      </p:sp>
      <p:sp>
        <p:nvSpPr>
          <p:cNvPr id="3" name="Segnaposto contenuto 2"/>
          <p:cNvSpPr>
            <a:spLocks noGrp="1"/>
          </p:cNvSpPr>
          <p:nvPr>
            <p:ph idx="1"/>
          </p:nvPr>
        </p:nvSpPr>
        <p:spPr/>
        <p:txBody>
          <a:bodyPr/>
          <a:lstStyle/>
          <a:p>
            <a:r>
              <a:rPr lang="it-IT" dirty="0" smtClean="0"/>
              <a:t> L'appaltatore </a:t>
            </a:r>
            <a:r>
              <a:rPr lang="it-IT" b="1" dirty="0" smtClean="0"/>
              <a:t>per la sottoscrizione del contratto </a:t>
            </a:r>
            <a:r>
              <a:rPr lang="it-IT" dirty="0" smtClean="0"/>
              <a:t>deve costituire una garanzia, denominata </a:t>
            </a:r>
            <a:r>
              <a:rPr lang="it-IT" b="1" dirty="0" smtClean="0"/>
              <a:t>"garanzia definitiva" </a:t>
            </a:r>
            <a:r>
              <a:rPr lang="it-IT" dirty="0" smtClean="0"/>
              <a:t>a sua scelta sotto forma di cauzione o fideiussione pari </a:t>
            </a:r>
            <a:r>
              <a:rPr lang="it-IT" b="1" dirty="0" smtClean="0"/>
              <a:t>al 10 per cento </a:t>
            </a:r>
            <a:r>
              <a:rPr lang="it-IT" dirty="0" smtClean="0"/>
              <a:t>dell'importo contrattuale e tale obbligazione è indicata negli atti e documenti a base di affidamento di lavori, di servizi e di forniture.</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garanzia cessa di avere effetto solo alla data di emissione del certificato di collaudo provvisorio o del certificato di regolare esecuzione.</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cauzioni</a:t>
            </a:r>
            <a:endParaRPr lang="it-IT" dirty="0"/>
          </a:p>
        </p:txBody>
      </p:sp>
      <p:sp>
        <p:nvSpPr>
          <p:cNvPr id="3" name="Segnaposto contenuto 2"/>
          <p:cNvSpPr>
            <a:spLocks noGrp="1"/>
          </p:cNvSpPr>
          <p:nvPr>
            <p:ph idx="1"/>
          </p:nvPr>
        </p:nvSpPr>
        <p:spPr/>
        <p:txBody>
          <a:bodyPr/>
          <a:lstStyle/>
          <a:p>
            <a:r>
              <a:rPr lang="it-IT" dirty="0" smtClean="0"/>
              <a:t>Provvisoria</a:t>
            </a:r>
          </a:p>
          <a:p>
            <a:r>
              <a:rPr lang="it-IT" dirty="0" smtClean="0"/>
              <a:t>definitiva</a:t>
            </a:r>
            <a:r>
              <a:rPr lang="it-IT" dirty="0" smtClean="0"/>
              <a:t>. </a:t>
            </a:r>
            <a:endParaRPr lang="it-IT" dirty="0" smtClean="0"/>
          </a:p>
          <a:p>
            <a:r>
              <a:rPr lang="it-IT" dirty="0" smtClean="0"/>
              <a:t>La </a:t>
            </a:r>
            <a:r>
              <a:rPr lang="it-IT" dirty="0" smtClean="0"/>
              <a:t>prima si innesta nella formazione del vincolo contrattuale, la seconda nella </a:t>
            </a:r>
            <a:r>
              <a:rPr lang="it-IT" dirty="0" smtClean="0"/>
              <a:t>sua </a:t>
            </a:r>
            <a:r>
              <a:rPr lang="it-IT" dirty="0" smtClean="0"/>
              <a:t>concreta attuazione. La prima si prefigge di assicurare la serietà delle offerte presentate dalle imprese concorrenti, la seconda di garantire l‟esatto adempimento delle obbligazioni assunte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 provvisoria</a:t>
            </a:r>
            <a:endParaRPr lang="it-IT" dirty="0"/>
          </a:p>
        </p:txBody>
      </p:sp>
      <p:sp>
        <p:nvSpPr>
          <p:cNvPr id="3" name="Segnaposto contenuto 2"/>
          <p:cNvSpPr>
            <a:spLocks noGrp="1"/>
          </p:cNvSpPr>
          <p:nvPr>
            <p:ph idx="1"/>
          </p:nvPr>
        </p:nvSpPr>
        <p:spPr/>
        <p:txBody>
          <a:bodyPr/>
          <a:lstStyle/>
          <a:p>
            <a:r>
              <a:rPr lang="it-IT" dirty="0" smtClean="0"/>
              <a:t>La prima forma di cauzione è disciplinata </a:t>
            </a:r>
            <a:r>
              <a:rPr lang="it-IT" dirty="0" err="1" smtClean="0"/>
              <a:t>dall</a:t>
            </a:r>
            <a:r>
              <a:rPr lang="it-IT" dirty="0" smtClean="0"/>
              <a:t>‟art. </a:t>
            </a:r>
            <a:r>
              <a:rPr lang="it-IT" dirty="0" smtClean="0"/>
              <a:t>75 </a:t>
            </a:r>
            <a:r>
              <a:rPr lang="it-IT" dirty="0" smtClean="0"/>
              <a:t>del Codice e stabilisce che per gli appalti di lavori, servizi e forniture l‟obbligo di corredare l'offerta di una cauzione, detta cauzione provvisoria, in misura pari al 2% </a:t>
            </a:r>
            <a:r>
              <a:rPr lang="it-IT" dirty="0" err="1" smtClean="0"/>
              <a:t>dell</a:t>
            </a:r>
            <a:r>
              <a:rPr lang="it-IT" dirty="0" smtClean="0"/>
              <a:t>‟importo indicato nel bando di gara o nella lettera d‟invito, il cui scopo è quello di garantire la serietà e l‟affidabilità </a:t>
            </a:r>
            <a:r>
              <a:rPr lang="it-IT" dirty="0" err="1" smtClean="0"/>
              <a:t>dell</a:t>
            </a:r>
            <a:r>
              <a:rPr lang="it-IT" dirty="0" smtClean="0"/>
              <a:t>‟offerta stessa</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cauzione provvisoria può essere costituita, infatti, in contanti ovvero in titoli del debito pubblico garantiti dallo Stato oppure sotto forma di fideiussione.</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Tale garanzia fideiussoria sarà progressivamente svincolata a misura </a:t>
            </a:r>
            <a:r>
              <a:rPr lang="it-IT" dirty="0" err="1" smtClean="0"/>
              <a:t>dell</a:t>
            </a:r>
            <a:r>
              <a:rPr lang="it-IT" dirty="0" smtClean="0"/>
              <a:t>‟esecuzione nel limite massimo </a:t>
            </a:r>
            <a:r>
              <a:rPr lang="it-IT" dirty="0" err="1" smtClean="0"/>
              <a:t>dell</a:t>
            </a:r>
            <a:r>
              <a:rPr lang="it-IT" dirty="0" smtClean="0"/>
              <a:t>‟80% </a:t>
            </a:r>
            <a:r>
              <a:rPr lang="it-IT" dirty="0" err="1" smtClean="0"/>
              <a:t>dell</a:t>
            </a:r>
            <a:r>
              <a:rPr lang="it-IT" dirty="0" smtClean="0"/>
              <a:t>‟iniziale importo garantito. Lo svincolo del residuo 20% </a:t>
            </a:r>
            <a:r>
              <a:rPr lang="it-IT" dirty="0" err="1" smtClean="0"/>
              <a:t>dell</a:t>
            </a:r>
            <a:r>
              <a:rPr lang="it-IT" dirty="0" smtClean="0"/>
              <a:t>‟iniziale importo garantito va effettuato secondo quanto previsto dalla normativa vigente.</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C.definitiva</a:t>
            </a:r>
            <a:endParaRPr lang="it-IT" dirty="0"/>
          </a:p>
        </p:txBody>
      </p:sp>
      <p:sp>
        <p:nvSpPr>
          <p:cNvPr id="3" name="Segnaposto contenuto 2"/>
          <p:cNvSpPr>
            <a:spLocks noGrp="1"/>
          </p:cNvSpPr>
          <p:nvPr>
            <p:ph idx="1"/>
          </p:nvPr>
        </p:nvSpPr>
        <p:spPr/>
        <p:txBody>
          <a:bodyPr/>
          <a:lstStyle/>
          <a:p>
            <a:r>
              <a:rPr lang="it-IT" dirty="0" smtClean="0"/>
              <a:t>persegue lo scopo di garantire alla stazione appaltante la corretta esecuzione </a:t>
            </a:r>
            <a:r>
              <a:rPr lang="it-IT" dirty="0" err="1" smtClean="0"/>
              <a:t>dell</a:t>
            </a:r>
            <a:r>
              <a:rPr lang="it-IT" dirty="0" smtClean="0"/>
              <a:t>‟appalto, imponendo </a:t>
            </a:r>
            <a:r>
              <a:rPr lang="it-IT" dirty="0" err="1" smtClean="0"/>
              <a:t>all</a:t>
            </a:r>
            <a:r>
              <a:rPr lang="it-IT" dirty="0" smtClean="0"/>
              <a:t>‟esecutore del contratto la costituzione di una garanzia fideiussoria pari al 10% </a:t>
            </a:r>
            <a:r>
              <a:rPr lang="it-IT" dirty="0" err="1" smtClean="0"/>
              <a:t>dell</a:t>
            </a:r>
            <a:r>
              <a:rPr lang="it-IT" dirty="0" smtClean="0"/>
              <a:t>‟importo contrattuale con cui il fideiussore si impegna a risarcire la stazione appaltante del mancato o inesatto adempimento del contraente (art. 113 comma 5).</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le stazioni appaltanti hanno il diritto di valersi della cauzione, nei limiti dell'importo massimo garantito, per l'eventuale maggiore spesa sostenuta per il completamento dei lavori, servizi o forniture nel caso di risoluzione del contratto disposta in danno dell'esecutore e hanno il diritto di valersi della cauzione per provvedere al pagamento di quanto dovuto dall'esecutore per le inadempienze derivanti dalla inosservanza di norme e prescrizioni dei contratti collettivi, delle leggi e dei regolamenti sulla tutela, protezione, assicurazione, assistenza e sicurezza fisica dei lavoratori comunque presenti in cantiere o nei luoghi dove viene prestato il servizio nei casi di appalti di servizi.</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gli appalti di lavori, così come per quelli di servizi e forniture, la cauzione definitiva è progressivamente svincolata, in base al combinato disposto di cui agli art. 123 comma 1 del Regolamento11 e 113 del Codice. Essa garantisce l‟esecuzione del contratto, e potrà essere escussa nei limiti del danno effettivo e delle ulteriori voci previste </a:t>
            </a:r>
            <a:r>
              <a:rPr lang="it-IT" dirty="0" err="1" smtClean="0"/>
              <a:t>dall</a:t>
            </a:r>
            <a:r>
              <a:rPr lang="it-IT" dirty="0" smtClean="0"/>
              <a:t>‟art. 123 del Regolamento, ferma restando la possibilità di agire per il maggior danno, ove la somma accantonata non sia sufficiente</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suo svincolo è legato allo stato di avanzamento dei lavori nei limiti </a:t>
            </a:r>
            <a:r>
              <a:rPr lang="it-IT" dirty="0" err="1" smtClean="0"/>
              <a:t>dell</a:t>
            </a:r>
            <a:r>
              <a:rPr lang="it-IT" dirty="0" smtClean="0"/>
              <a:t>‟80% </a:t>
            </a:r>
            <a:r>
              <a:rPr lang="it-IT" dirty="0" err="1" smtClean="0"/>
              <a:t>dell</a:t>
            </a:r>
            <a:r>
              <a:rPr lang="it-IT" dirty="0" smtClean="0"/>
              <a:t>‟importo garantito e alla consegna al garante del certificato relativo allo stato di avanzamento lavori. E‟ rimessa invece alla stazione appaltante la decisione circa l‟importo da svincolare, nonché con riguardo alla fase temporale in cui svincolare, atteso che gli unici parametri offerti dal legislatore sono in ordine </a:t>
            </a:r>
            <a:r>
              <a:rPr lang="it-IT" dirty="0" err="1" smtClean="0"/>
              <a:t>all</a:t>
            </a:r>
            <a:r>
              <a:rPr lang="it-IT" dirty="0" smtClean="0"/>
              <a:t>‟andamento progressivo dello svincolo e </a:t>
            </a:r>
            <a:r>
              <a:rPr lang="it-IT" dirty="0" err="1" smtClean="0"/>
              <a:t>all</a:t>
            </a:r>
            <a:r>
              <a:rPr lang="it-IT" dirty="0" smtClean="0"/>
              <a:t>‟ammontare massimo dello stesso. </a:t>
            </a:r>
            <a:r>
              <a:rPr lang="it-IT" smtClean="0"/>
              <a:t>Il residuo 20% permane oltre la conclusione dei lavori, fino alla cessazione di efficacia della cauzione che interviene solo alla data di emissione del certificato di collaudo o della verifica di conformità in caso di servizi o forniture, </a:t>
            </a:r>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L'esecutore dei lavori è obbligato a costituire e consegnare alla stazione appaltante almeno dieci giorni prima della consegna dei </a:t>
            </a:r>
            <a:r>
              <a:rPr lang="it-IT" b="1" dirty="0" smtClean="0"/>
              <a:t>lavori anche una polizza di assicurazione </a:t>
            </a:r>
            <a:r>
              <a:rPr lang="it-IT" dirty="0" smtClean="0"/>
              <a:t>che copra i danni subiti dalle stazioni appaltanti a causa del danneggiamento o della distruzione totale o parziale di impianti ed opere, anche preesistenti, verificatisi nel corso dell'esecuzione dei lavori. </a:t>
            </a:r>
            <a:endParaRPr lang="it-IT" dirty="0" smtClean="0"/>
          </a:p>
          <a:p>
            <a:r>
              <a:rPr lang="it-IT" dirty="0" smtClean="0"/>
              <a:t>Nei </a:t>
            </a:r>
            <a:r>
              <a:rPr lang="it-IT" dirty="0" smtClean="0"/>
              <a:t>documenti e negli atti a base di gara o di affidamento è stabilito l'importo della somma da assicurare che, di norma, corrisponde all'importo del contratto stesso qualora non sussistano motivate particolari circostanze che impongano un importo da assicurare superiore</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Garanzie assicurative</a:t>
            </a:r>
            <a:endParaRPr lang="it-IT" dirty="0"/>
          </a:p>
        </p:txBody>
      </p:sp>
      <p:sp>
        <p:nvSpPr>
          <p:cNvPr id="3" name="Segnaposto contenuto 2"/>
          <p:cNvSpPr>
            <a:spLocks noGrp="1"/>
          </p:cNvSpPr>
          <p:nvPr>
            <p:ph idx="1"/>
          </p:nvPr>
        </p:nvSpPr>
        <p:spPr/>
        <p:txBody>
          <a:bodyPr>
            <a:normAutofit fontScale="92500"/>
          </a:bodyPr>
          <a:lstStyle/>
          <a:p>
            <a:r>
              <a:rPr lang="it-IT" dirty="0" smtClean="0"/>
              <a:t>L‟art. 12910 del Codice appalti prevede che l‟esecutore dei lavori debba altresì produrre una polizza assicurativa che faccia salve le amministrazioni aggiudicatrici dai rischi di esecuzione determinati da qualsiasi causa, eccetto quelli dovuti ad errori di progettazione o progettazione insufficiente, causa di forza maggiore o azioni di terzi. Tale polizza deve coprire anche i danni a terzi per l‟esecuzione dei lavori. Per contratti di importo superiore a 10.000.000 sono previste ulteriori garanzie quali la polizza </a:t>
            </a:r>
            <a:r>
              <a:rPr lang="it-IT" dirty="0" err="1" smtClean="0"/>
              <a:t>indennitaria</a:t>
            </a:r>
            <a:r>
              <a:rPr lang="it-IT" dirty="0" smtClean="0"/>
              <a:t> decennale e quella per responsabilità civile verso terzi, per rischi da rovina o difetti </a:t>
            </a:r>
            <a:r>
              <a:rPr lang="it-IT" dirty="0" err="1" smtClean="0"/>
              <a:t>dell</a:t>
            </a:r>
            <a:r>
              <a:rPr lang="it-IT" dirty="0" smtClean="0"/>
              <a:t>‟opera.</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TotalTime>
  <Words>1147</Words>
  <Application>Microsoft Office PowerPoint</Application>
  <PresentationFormat>Presentazione su schermo (4:3)</PresentationFormat>
  <Paragraphs>33</Paragraphs>
  <Slides>22</Slides>
  <Notes>0</Notes>
  <HiddenSlides>0</HiddenSlides>
  <MMClips>0</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Equinozio</vt:lpstr>
      <vt:lpstr>Diapositiva 1</vt:lpstr>
      <vt:lpstr>COLLAUDO</vt:lpstr>
      <vt:lpstr>Diapositiva 3</vt:lpstr>
      <vt:lpstr>Diapositiva 4</vt:lpstr>
      <vt:lpstr>Diapositiva 5</vt:lpstr>
      <vt:lpstr>Diapositiva 6</vt:lpstr>
      <vt:lpstr>Diapositiva 7</vt:lpstr>
      <vt:lpstr>Diapositiva 8</vt:lpstr>
      <vt:lpstr>Diapositiva 9</vt:lpstr>
      <vt:lpstr>garanzie</vt:lpstr>
      <vt:lpstr>Diapositiva 11</vt:lpstr>
      <vt:lpstr>cauzioni</vt:lpstr>
      <vt:lpstr>c. provvisoria</vt:lpstr>
      <vt:lpstr>Diapositiva 14</vt:lpstr>
      <vt:lpstr>Diapositiva 15</vt:lpstr>
      <vt:lpstr>C.definitiva</vt:lpstr>
      <vt:lpstr>Diapositiva 17</vt:lpstr>
      <vt:lpstr>Diapositiva 18</vt:lpstr>
      <vt:lpstr>Diapositiva 19</vt:lpstr>
      <vt:lpstr>Diapositiva 20</vt:lpstr>
      <vt:lpstr>Garanzie assicurative</vt:lpstr>
      <vt:lpstr>Diapositiva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3</cp:revision>
  <dcterms:created xsi:type="dcterms:W3CDTF">2017-06-30T11:55:54Z</dcterms:created>
  <dcterms:modified xsi:type="dcterms:W3CDTF">2018-03-19T14:49:24Z</dcterms:modified>
</cp:coreProperties>
</file>