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81" r:id="rId17"/>
    <p:sldId id="274" r:id="rId18"/>
    <p:sldId id="275" r:id="rId19"/>
    <p:sldId id="276" r:id="rId20"/>
    <p:sldId id="277" r:id="rId21"/>
    <p:sldId id="278" r:id="rId22"/>
    <p:sldId id="279" r:id="rId23"/>
    <p:sldId id="280" r:id="rId24"/>
    <p:sldId id="283" r:id="rId25"/>
    <p:sldId id="28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Sezione predefinita" id="{5AF1504C-D395-4D48-97FB-3290E4A00C0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81"/>
            <p14:sldId id="274"/>
            <p14:sldId id="275"/>
            <p14:sldId id="276"/>
            <p14:sldId id="277"/>
            <p14:sldId id="278"/>
            <p14:sldId id="279"/>
            <p14:sldId id="280"/>
            <p14:sldId id="282"/>
            <p14:sldId id="283"/>
            <p14:sldId id="284"/>
          </p14:sldIdLst>
        </p14:section>
        <p14:section name="Sezione senza titolo" id="{AF368E04-59EB-4673-BB35-8F79DF4DC0D3}">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10/10/2018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252472" y="1004552"/>
            <a:ext cx="10131425" cy="3928055"/>
          </a:xfrm>
        </p:spPr>
        <p:txBody>
          <a:bodyPr>
            <a:normAutofit/>
          </a:bodyPr>
          <a:lstStyle/>
          <a:p>
            <a:pPr algn="ctr"/>
            <a:r>
              <a:rPr lang="it-IT" sz="5400" dirty="0" smtClean="0">
                <a:latin typeface="David" panose="020E0502060401010101" pitchFamily="34" charset="-79"/>
                <a:cs typeface="David" panose="020E0502060401010101" pitchFamily="34" charset="-79"/>
              </a:rPr>
              <a:t>CORSO PREPARAZIONE </a:t>
            </a:r>
            <a:r>
              <a:rPr lang="it-IT" sz="5400" smtClean="0">
                <a:latin typeface="David" panose="020E0502060401010101" pitchFamily="34" charset="-79"/>
                <a:cs typeface="David" panose="020E0502060401010101" pitchFamily="34" charset="-79"/>
              </a:rPr>
              <a:t>CONCORSO </a:t>
            </a:r>
            <a:r>
              <a:rPr lang="it-IT" sz="5400" smtClean="0">
                <a:latin typeface="David" panose="020E0502060401010101" pitchFamily="34" charset="-79"/>
                <a:cs typeface="David" panose="020E0502060401010101" pitchFamily="34" charset="-79"/>
              </a:rPr>
              <a:t>ASPAL</a:t>
            </a:r>
            <a:endParaRPr lang="it-IT" sz="5400" dirty="0">
              <a:latin typeface="David" panose="020E0502060401010101" pitchFamily="34" charset="-79"/>
              <a:cs typeface="David" panose="020E0502060401010101" pitchFamily="34" charset="-79"/>
            </a:endParaRPr>
          </a:p>
        </p:txBody>
      </p:sp>
      <p:pic>
        <p:nvPicPr>
          <p:cNvPr id="6" name="Segnaposto contenuto 5"/>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3541989" y="5417826"/>
            <a:ext cx="4419047" cy="1269841"/>
          </a:xfrm>
        </p:spPr>
      </p:pic>
    </p:spTree>
    <p:extLst>
      <p:ext uri="{BB962C8B-B14F-4D97-AF65-F5344CB8AC3E}">
        <p14:creationId xmlns="" xmlns:p14="http://schemas.microsoft.com/office/powerpoint/2010/main" val="1141772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a:t>
            </a:r>
            <a:endParaRPr lang="it-IT" dirty="0"/>
          </a:p>
        </p:txBody>
      </p:sp>
      <p:sp>
        <p:nvSpPr>
          <p:cNvPr id="3" name="Segnaposto contenuto 2"/>
          <p:cNvSpPr>
            <a:spLocks noGrp="1"/>
          </p:cNvSpPr>
          <p:nvPr>
            <p:ph idx="1"/>
          </p:nvPr>
        </p:nvSpPr>
        <p:spPr/>
        <p:txBody>
          <a:bodyPr>
            <a:normAutofit/>
          </a:bodyPr>
          <a:lstStyle/>
          <a:p>
            <a:r>
              <a:rPr lang="it-IT" sz="2800" dirty="0"/>
              <a:t>Le fonti del diritto sono gli atti o i fatti considerati dall’ordinamento idonei a creare, modificare o estinguere le norme giuridiche</a:t>
            </a:r>
          </a:p>
        </p:txBody>
      </p:sp>
    </p:spTree>
    <p:extLst>
      <p:ext uri="{BB962C8B-B14F-4D97-AF65-F5344CB8AC3E}">
        <p14:creationId xmlns="" xmlns:p14="http://schemas.microsoft.com/office/powerpoint/2010/main" val="4062471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La pluralità di fonti presenti presuppone l'esistenza di regole che disciplinano i rapporti tra esse per evitare che si intralcino a vicenda. Fuori dai casi in cui viene stabilita un'equivalenza fra due o più fonti, quindi una parità tra le norme giuridiche da esse emanate i rapporti fra le fonti sono per lo più ordinati secondo </a:t>
            </a:r>
            <a:r>
              <a:rPr lang="it-IT" sz="3200" dirty="0" smtClean="0"/>
              <a:t>criteri definiti</a:t>
            </a:r>
            <a:endParaRPr lang="it-IT" sz="3200" dirty="0"/>
          </a:p>
        </p:txBody>
      </p:sp>
    </p:spTree>
    <p:extLst>
      <p:ext uri="{BB962C8B-B14F-4D97-AF65-F5344CB8AC3E}">
        <p14:creationId xmlns="" xmlns:p14="http://schemas.microsoft.com/office/powerpoint/2010/main" val="2915291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9136" y="223234"/>
            <a:ext cx="10131425" cy="1026017"/>
          </a:xfrm>
        </p:spPr>
        <p:txBody>
          <a:bodyPr/>
          <a:lstStyle/>
          <a:p>
            <a:r>
              <a:rPr lang="it-IT" dirty="0" smtClean="0"/>
              <a:t>Criterio della gerarchia</a:t>
            </a:r>
            <a:endParaRPr lang="it-IT" dirty="0"/>
          </a:p>
        </p:txBody>
      </p:sp>
      <p:sp>
        <p:nvSpPr>
          <p:cNvPr id="3" name="Segnaposto contenuto 2"/>
          <p:cNvSpPr>
            <a:spLocks noGrp="1"/>
          </p:cNvSpPr>
          <p:nvPr>
            <p:ph idx="1"/>
          </p:nvPr>
        </p:nvSpPr>
        <p:spPr>
          <a:xfrm>
            <a:off x="685800" y="1249252"/>
            <a:ext cx="10131425" cy="5370490"/>
          </a:xfrm>
        </p:spPr>
        <p:txBody>
          <a:bodyPr>
            <a:noAutofit/>
          </a:bodyPr>
          <a:lstStyle/>
          <a:p>
            <a:r>
              <a:rPr lang="it-IT" sz="2800" dirty="0" smtClean="0"/>
              <a:t>le </a:t>
            </a:r>
            <a:r>
              <a:rPr lang="it-IT" sz="2800" dirty="0"/>
              <a:t>fonti sono tra loro graduate in una scala gerarchica, in cui la fonte di grado superiore condiziona sempre la fonte di grado </a:t>
            </a:r>
            <a:r>
              <a:rPr lang="it-IT" sz="2800" dirty="0" smtClean="0"/>
              <a:t>inferiore</a:t>
            </a:r>
          </a:p>
          <a:p>
            <a:r>
              <a:rPr lang="it-IT" sz="2800" dirty="0" smtClean="0"/>
              <a:t> </a:t>
            </a:r>
            <a:r>
              <a:rPr lang="it-IT" sz="2800" dirty="0"/>
              <a:t>-la norma di grado inferiore non può mai modificare la norma di grado superiore, </a:t>
            </a:r>
            <a:r>
              <a:rPr lang="it-IT" sz="2800" dirty="0" err="1"/>
              <a:t>nè</a:t>
            </a:r>
            <a:r>
              <a:rPr lang="it-IT" sz="2800" dirty="0"/>
              <a:t> abrogarla. </a:t>
            </a:r>
            <a:endParaRPr lang="it-IT" sz="2800" dirty="0" smtClean="0"/>
          </a:p>
          <a:p>
            <a:r>
              <a:rPr lang="it-IT" sz="2800" dirty="0" smtClean="0"/>
              <a:t>-</a:t>
            </a:r>
            <a:r>
              <a:rPr lang="it-IT" sz="2800" dirty="0"/>
              <a:t>la norma di grado superiore può sempre modificare o abrogare la norma di grado inferiore </a:t>
            </a:r>
            <a:endParaRPr lang="it-IT" sz="2800" dirty="0" smtClean="0"/>
          </a:p>
          <a:p>
            <a:r>
              <a:rPr lang="it-IT" sz="2800" dirty="0" smtClean="0"/>
              <a:t>-</a:t>
            </a:r>
            <a:r>
              <a:rPr lang="it-IT" sz="2800" dirty="0"/>
              <a:t>le norme di pari grado possono modificarsi reciprocamente, in base al criterio temporale: la norma successiva nel tempo può modificare o abrogare la norma anteriore di pari grado</a:t>
            </a:r>
          </a:p>
        </p:txBody>
      </p:sp>
    </p:spTree>
    <p:extLst>
      <p:ext uri="{BB962C8B-B14F-4D97-AF65-F5344CB8AC3E}">
        <p14:creationId xmlns="" xmlns:p14="http://schemas.microsoft.com/office/powerpoint/2010/main" val="3055665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Criterio della competenza</a:t>
            </a:r>
            <a:endParaRPr lang="it-IT" dirty="0"/>
          </a:p>
        </p:txBody>
      </p:sp>
      <p:sp>
        <p:nvSpPr>
          <p:cNvPr id="3" name="Segnaposto contenuto 2"/>
          <p:cNvSpPr>
            <a:spLocks noGrp="1"/>
          </p:cNvSpPr>
          <p:nvPr>
            <p:ph idx="1"/>
          </p:nvPr>
        </p:nvSpPr>
        <p:spPr/>
        <p:txBody>
          <a:bodyPr>
            <a:normAutofit/>
          </a:bodyPr>
          <a:lstStyle/>
          <a:p>
            <a:r>
              <a:rPr lang="it-IT" sz="3200" dirty="0" smtClean="0"/>
              <a:t>Viene </a:t>
            </a:r>
            <a:r>
              <a:rPr lang="it-IT" sz="3200" dirty="0"/>
              <a:t>demandata in via esclusiva ad una specifica fonte la disciplina di determinate materie, per evitare che altre fonti intervengano nelle stesse materie. Un caso tipico si ha nel rapporto di competenza tra leggi statali e leggi regionali. La competenza indica la materia o il rapporto sul quale la fonte è abilitata a porre norme giuridiche </a:t>
            </a:r>
          </a:p>
        </p:txBody>
      </p:sp>
    </p:spTree>
    <p:extLst>
      <p:ext uri="{BB962C8B-B14F-4D97-AF65-F5344CB8AC3E}">
        <p14:creationId xmlns="" xmlns:p14="http://schemas.microsoft.com/office/powerpoint/2010/main" val="3580248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459346"/>
          </a:xfrm>
        </p:spPr>
        <p:txBody>
          <a:bodyPr>
            <a:normAutofit fontScale="90000"/>
          </a:bodyPr>
          <a:lstStyle/>
          <a:p>
            <a:endParaRPr lang="it-IT"/>
          </a:p>
        </p:txBody>
      </p:sp>
      <p:sp>
        <p:nvSpPr>
          <p:cNvPr id="3" name="Segnaposto contenuto 2"/>
          <p:cNvSpPr>
            <a:spLocks noGrp="1"/>
          </p:cNvSpPr>
          <p:nvPr>
            <p:ph idx="1"/>
          </p:nvPr>
        </p:nvSpPr>
        <p:spPr>
          <a:xfrm>
            <a:off x="685801" y="1700011"/>
            <a:ext cx="10131425" cy="4700789"/>
          </a:xfrm>
        </p:spPr>
        <p:txBody>
          <a:bodyPr>
            <a:noAutofit/>
          </a:bodyPr>
          <a:lstStyle/>
          <a:p>
            <a:r>
              <a:rPr lang="it-IT" sz="3200" dirty="0"/>
              <a:t>a) fonti costituzionali (Costituzione e leggi costituzionali</a:t>
            </a:r>
            <a:r>
              <a:rPr lang="it-IT" sz="3200" dirty="0" smtClean="0"/>
              <a:t>);</a:t>
            </a:r>
          </a:p>
          <a:p>
            <a:r>
              <a:rPr lang="it-IT" sz="3200" dirty="0" smtClean="0"/>
              <a:t> </a:t>
            </a:r>
            <a:r>
              <a:rPr lang="it-IT" sz="3200" dirty="0"/>
              <a:t>b) fonti comunitarie (atti normativi dell’UE) e fonti internazionali</a:t>
            </a:r>
            <a:r>
              <a:rPr lang="it-IT" sz="3200" dirty="0" smtClean="0"/>
              <a:t>;</a:t>
            </a:r>
          </a:p>
          <a:p>
            <a:r>
              <a:rPr lang="it-IT" sz="3200" dirty="0" smtClean="0"/>
              <a:t> </a:t>
            </a:r>
            <a:r>
              <a:rPr lang="it-IT" sz="3200" dirty="0"/>
              <a:t>c) fonti primarie (leggi ordinarie statali, decreti legge e decreti legislativi, regolamenti parlamentari, referendum e leggi regionali</a:t>
            </a:r>
            <a:r>
              <a:rPr lang="it-IT" sz="3200" dirty="0" smtClean="0"/>
              <a:t>);</a:t>
            </a:r>
          </a:p>
          <a:p>
            <a:r>
              <a:rPr lang="it-IT" sz="3200" dirty="0" smtClean="0"/>
              <a:t> </a:t>
            </a:r>
            <a:r>
              <a:rPr lang="it-IT" sz="3200" dirty="0"/>
              <a:t>d) fonti secondarie (regolamenti amministrativi</a:t>
            </a:r>
            <a:r>
              <a:rPr lang="it-IT" sz="3200" dirty="0" smtClean="0"/>
              <a:t>);</a:t>
            </a:r>
          </a:p>
          <a:p>
            <a:r>
              <a:rPr lang="it-IT" sz="3200" dirty="0" smtClean="0"/>
              <a:t> </a:t>
            </a:r>
            <a:r>
              <a:rPr lang="it-IT" sz="3200" dirty="0"/>
              <a:t>e) fonti terziarie (</a:t>
            </a:r>
            <a:r>
              <a:rPr lang="it-IT" sz="3200" dirty="0" smtClean="0"/>
              <a:t>consuetudini)</a:t>
            </a:r>
            <a:endParaRPr lang="it-IT" sz="3200" dirty="0"/>
          </a:p>
        </p:txBody>
      </p:sp>
    </p:spTree>
    <p:extLst>
      <p:ext uri="{BB962C8B-B14F-4D97-AF65-F5344CB8AC3E}">
        <p14:creationId xmlns="" xmlns:p14="http://schemas.microsoft.com/office/powerpoint/2010/main" val="83596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065867"/>
            <a:ext cx="10131425" cy="4257660"/>
          </a:xfrm>
        </p:spPr>
        <p:txBody>
          <a:bodyPr>
            <a:normAutofit/>
          </a:bodyPr>
          <a:lstStyle/>
          <a:p>
            <a:r>
              <a:rPr lang="it-IT" dirty="0"/>
              <a:t> </a:t>
            </a:r>
            <a:r>
              <a:rPr lang="it-IT" sz="3200" dirty="0"/>
              <a:t>Vi</a:t>
            </a:r>
            <a:r>
              <a:rPr lang="it-IT" dirty="0"/>
              <a:t> </a:t>
            </a:r>
            <a:r>
              <a:rPr lang="it-IT" sz="3200" dirty="0"/>
              <a:t>sono </a:t>
            </a:r>
            <a:r>
              <a:rPr lang="it-IT" sz="3200" dirty="0" err="1"/>
              <a:t>cmq</a:t>
            </a:r>
            <a:r>
              <a:rPr lang="it-IT" sz="3200" dirty="0"/>
              <a:t> fonti dello stesso rango che hanno competenze specifiche: basti pensare alla legge ordinaria e ai regolamenti parlamentari che hanno il medesimo rango gerarchico (fonti primari), ma soltanto ai secondi è consentito disciplinare l’organizzazione interna della Camera o del Senato</a:t>
            </a:r>
          </a:p>
        </p:txBody>
      </p:sp>
    </p:spTree>
    <p:extLst>
      <p:ext uri="{BB962C8B-B14F-4D97-AF65-F5344CB8AC3E}">
        <p14:creationId xmlns="" xmlns:p14="http://schemas.microsoft.com/office/powerpoint/2010/main" val="2900160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a:t>
            </a:r>
            <a:endParaRPr lang="it-IT" dirty="0"/>
          </a:p>
        </p:txBody>
      </p:sp>
      <p:sp>
        <p:nvSpPr>
          <p:cNvPr id="3" name="Segnaposto contenuto 2"/>
          <p:cNvSpPr>
            <a:spLocks noGrp="1"/>
          </p:cNvSpPr>
          <p:nvPr>
            <p:ph idx="1"/>
          </p:nvPr>
        </p:nvSpPr>
        <p:spPr/>
        <p:txBody>
          <a:bodyPr>
            <a:normAutofit/>
          </a:bodyPr>
          <a:lstStyle/>
          <a:p>
            <a:r>
              <a:rPr lang="it-IT" sz="3200" dirty="0"/>
              <a:t>La Corte Costituzionale è l’organo di controllo della costituzionalità delle leggi e nel conflitto delle fonti; essa ha il potere di rimuovere dall’ordinamento le norme incostituzionali di rango primario: la norma cessa di avere efficacia dal giorno successivo alla pubblicazione della sentenza che ne ha dichiarato l’incostituzionalità (136 </a:t>
            </a:r>
            <a:r>
              <a:rPr lang="it-IT" sz="3200" dirty="0" err="1"/>
              <a:t>cost</a:t>
            </a:r>
            <a:r>
              <a:rPr lang="it-IT" sz="3200" dirty="0"/>
              <a:t>.). </a:t>
            </a:r>
          </a:p>
        </p:txBody>
      </p:sp>
    </p:spTree>
    <p:extLst>
      <p:ext uri="{BB962C8B-B14F-4D97-AF65-F5344CB8AC3E}">
        <p14:creationId xmlns="" xmlns:p14="http://schemas.microsoft.com/office/powerpoint/2010/main" val="3606254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a:t>
            </a:r>
            <a:endParaRPr lang="it-IT" dirty="0"/>
          </a:p>
        </p:txBody>
      </p:sp>
      <p:sp>
        <p:nvSpPr>
          <p:cNvPr id="3" name="Segnaposto contenuto 2"/>
          <p:cNvSpPr>
            <a:spLocks noGrp="1"/>
          </p:cNvSpPr>
          <p:nvPr>
            <p:ph idx="1"/>
          </p:nvPr>
        </p:nvSpPr>
        <p:spPr/>
        <p:txBody>
          <a:bodyPr>
            <a:normAutofit/>
          </a:bodyPr>
          <a:lstStyle/>
          <a:p>
            <a:r>
              <a:rPr lang="it-IT" sz="3200" dirty="0"/>
              <a:t>La principale differenza tra lo statuto speciale e lo Statuto regionale di una Regione a statuto ordinario, detto invece statuto di diritto comune, è  quindi che mentre lo statuto ordinario è adottato e modificato con legge regionale, lo statuto speciale è adottato con legge </a:t>
            </a:r>
            <a:r>
              <a:rPr lang="it-IT" sz="3200" dirty="0" smtClean="0"/>
              <a:t>costituzionale</a:t>
            </a:r>
            <a:endParaRPr lang="it-IT" sz="3200" dirty="0"/>
          </a:p>
        </p:txBody>
      </p:sp>
    </p:spTree>
    <p:extLst>
      <p:ext uri="{BB962C8B-B14F-4D97-AF65-F5344CB8AC3E}">
        <p14:creationId xmlns="" xmlns:p14="http://schemas.microsoft.com/office/powerpoint/2010/main" val="3053251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Regioni a statuto speciale</a:t>
            </a:r>
            <a:endParaRPr lang="it-IT" dirty="0"/>
          </a:p>
        </p:txBody>
      </p:sp>
      <p:sp>
        <p:nvSpPr>
          <p:cNvPr id="3" name="Segnaposto contenuto 2"/>
          <p:cNvSpPr>
            <a:spLocks noGrp="1"/>
          </p:cNvSpPr>
          <p:nvPr>
            <p:ph idx="1"/>
          </p:nvPr>
        </p:nvSpPr>
        <p:spPr>
          <a:xfrm>
            <a:off x="685801" y="1609859"/>
            <a:ext cx="10131425" cy="4803820"/>
          </a:xfrm>
        </p:spPr>
        <p:txBody>
          <a:bodyPr>
            <a:noAutofit/>
          </a:bodyPr>
          <a:lstStyle/>
          <a:p>
            <a:r>
              <a:rPr lang="it-IT" sz="2800" dirty="0" smtClean="0"/>
              <a:t>le </a:t>
            </a:r>
            <a:r>
              <a:rPr lang="it-IT" sz="2800" dirty="0"/>
              <a:t>Regioni a Statuto speciale </a:t>
            </a:r>
            <a:r>
              <a:rPr lang="it-IT" sz="2800" dirty="0" smtClean="0"/>
              <a:t>possono </a:t>
            </a:r>
            <a:r>
              <a:rPr lang="it-IT" sz="2800" dirty="0"/>
              <a:t>deliberare leggi statutarie (o "di governo"). Questa categoria di atti si differenzia da una normale legge regionale, perché:  </a:t>
            </a:r>
          </a:p>
          <a:p>
            <a:r>
              <a:rPr lang="it-IT" sz="2800" dirty="0"/>
              <a:t>necessita di una sola approvazione a maggioranza assoluta del Consiglio regionale; è sottoponibile a referendum confermativo preventivo su richiesta entro 3 mesi dalla pubblicazione (notiziale) da parte di 1/5 dei consiglieri regionali o di 50.000 iscritti agli albi elettorali regionali; </a:t>
            </a:r>
          </a:p>
          <a:p>
            <a:r>
              <a:rPr lang="it-IT" sz="2800" dirty="0" smtClean="0"/>
              <a:t>è </a:t>
            </a:r>
            <a:r>
              <a:rPr lang="it-IT" sz="2800" dirty="0"/>
              <a:t>sottoponibile a controllo preventivo di costituzionalità su richiesta entro 30 giorni dalla pubblicazione (notiziale) da parte del Governo. </a:t>
            </a:r>
          </a:p>
        </p:txBody>
      </p:sp>
    </p:spTree>
    <p:extLst>
      <p:ext uri="{BB962C8B-B14F-4D97-AF65-F5344CB8AC3E}">
        <p14:creationId xmlns="" xmlns:p14="http://schemas.microsoft.com/office/powerpoint/2010/main" val="2022363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 </a:t>
            </a:r>
            <a:r>
              <a:rPr lang="it-IT" sz="3200" dirty="0"/>
              <a:t>la Regione o la Provincia di diritto differenziato infatti può regolare con legge statutaria la materia elettorale, la forma di governo, l'iniziativa legislativa popolare ed il referendum, ma non può porre norme di principio analoghe alle norme programmatiche statutarie degli Statuti ordinari</a:t>
            </a:r>
            <a:r>
              <a:rPr lang="it-IT" dirty="0"/>
              <a:t>. </a:t>
            </a:r>
          </a:p>
        </p:txBody>
      </p:sp>
    </p:spTree>
    <p:extLst>
      <p:ext uri="{BB962C8B-B14F-4D97-AF65-F5344CB8AC3E}">
        <p14:creationId xmlns="" xmlns:p14="http://schemas.microsoft.com/office/powerpoint/2010/main" val="3972196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costituzione</a:t>
            </a:r>
            <a:endParaRPr lang="it-IT" dirty="0"/>
          </a:p>
        </p:txBody>
      </p:sp>
      <p:sp>
        <p:nvSpPr>
          <p:cNvPr id="3" name="Segnaposto contenuto 2"/>
          <p:cNvSpPr>
            <a:spLocks noGrp="1"/>
          </p:cNvSpPr>
          <p:nvPr>
            <p:ph idx="1"/>
          </p:nvPr>
        </p:nvSpPr>
        <p:spPr/>
        <p:txBody>
          <a:bodyPr/>
          <a:lstStyle/>
          <a:p>
            <a:r>
              <a:rPr lang="it-IT" sz="3200" dirty="0" smtClean="0"/>
              <a:t>L’art 116, </a:t>
            </a:r>
            <a:r>
              <a:rPr lang="it-IT" sz="3200" dirty="0"/>
              <a:t>come sostituito dall’articolo 2 della legge costituzionale 18 ottobre 2001, n. 3, dispone che 5 regioni abbiano speciali forme d’autonomia; le condizioni speciali d’autonomia sono definite nei rispettivi statuti, approvati con legge costituzionale</a:t>
            </a:r>
            <a:r>
              <a:rPr lang="it-IT" dirty="0"/>
              <a:t>. </a:t>
            </a:r>
          </a:p>
        </p:txBody>
      </p:sp>
    </p:spTree>
    <p:extLst>
      <p:ext uri="{BB962C8B-B14F-4D97-AF65-F5344CB8AC3E}">
        <p14:creationId xmlns="" xmlns:p14="http://schemas.microsoft.com/office/powerpoint/2010/main" val="3618388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248992"/>
            <a:ext cx="10131425" cy="1456267"/>
          </a:xfrm>
        </p:spPr>
        <p:txBody>
          <a:bodyPr/>
          <a:lstStyle/>
          <a:p>
            <a:endParaRPr lang="it-IT"/>
          </a:p>
        </p:txBody>
      </p:sp>
      <p:sp>
        <p:nvSpPr>
          <p:cNvPr id="3" name="Segnaposto contenuto 2"/>
          <p:cNvSpPr>
            <a:spLocks noGrp="1"/>
          </p:cNvSpPr>
          <p:nvPr>
            <p:ph idx="1"/>
          </p:nvPr>
        </p:nvSpPr>
        <p:spPr/>
        <p:txBody>
          <a:bodyPr>
            <a:noAutofit/>
          </a:bodyPr>
          <a:lstStyle/>
          <a:p>
            <a:r>
              <a:rPr lang="it-IT" sz="3200" dirty="0"/>
              <a:t>Lo statuto speciale della Regione Friuli Venezia Giulia è stato approvato con legge costituzionale 31 gennaio 1963, n.1, e successivamente più volte modificato. </a:t>
            </a:r>
          </a:p>
        </p:txBody>
      </p:sp>
    </p:spTree>
    <p:extLst>
      <p:ext uri="{BB962C8B-B14F-4D97-AF65-F5344CB8AC3E}">
        <p14:creationId xmlns="" xmlns:p14="http://schemas.microsoft.com/office/powerpoint/2010/main" val="4233402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ordinario</a:t>
            </a:r>
            <a:endParaRPr lang="it-IT" dirty="0"/>
          </a:p>
        </p:txBody>
      </p:sp>
      <p:sp>
        <p:nvSpPr>
          <p:cNvPr id="3" name="Segnaposto contenuto 2"/>
          <p:cNvSpPr>
            <a:spLocks noGrp="1"/>
          </p:cNvSpPr>
          <p:nvPr>
            <p:ph idx="1"/>
          </p:nvPr>
        </p:nvSpPr>
        <p:spPr>
          <a:xfrm>
            <a:off x="685801" y="2142067"/>
            <a:ext cx="10131425" cy="4336006"/>
          </a:xfrm>
        </p:spPr>
        <p:txBody>
          <a:bodyPr>
            <a:noAutofit/>
          </a:bodyPr>
          <a:lstStyle/>
          <a:p>
            <a:r>
              <a:rPr lang="it-IT" sz="2800" dirty="0"/>
              <a:t>il procedimento di approvazione degli s. delle Regioni ad autonomia ordinaria non prevede più l’intervento del Parlamento in sede di approvazione e diversifica tale deliberazione da quelle sulle altre leggi regionali, prevedendo che sia necessaria </a:t>
            </a:r>
            <a:r>
              <a:rPr lang="it-IT" sz="2800" b="1" dirty="0"/>
              <a:t>una doppia deliberazione del Consiglio regionale a maggioranza assoluta con un intervallo non inferiore a due me</a:t>
            </a:r>
            <a:r>
              <a:rPr lang="it-IT" sz="2800" dirty="0"/>
              <a:t>si. La deliberazione statutaria viene pubblicata nel Bollettino ufficiale della Regione a scopi meramente notiziali, al fine di fare decorrere i termini entro cui è possibile richiedere un referendum confermativo con funzione oppositiva</a:t>
            </a:r>
          </a:p>
        </p:txBody>
      </p:sp>
    </p:spTree>
    <p:extLst>
      <p:ext uri="{BB962C8B-B14F-4D97-AF65-F5344CB8AC3E}">
        <p14:creationId xmlns="" xmlns:p14="http://schemas.microsoft.com/office/powerpoint/2010/main" val="1571593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il Governo, </a:t>
            </a:r>
            <a:r>
              <a:rPr lang="it-IT" sz="3200" dirty="0" smtClean="0"/>
              <a:t>può </a:t>
            </a:r>
            <a:r>
              <a:rPr lang="it-IT" sz="3200" dirty="0"/>
              <a:t>impugnare la deliberazione statutaria di fronte alla Corte costituzionale entro trenta giorni dalla pubblicazione della deliberazione consiliare. Tale sindacato da parte del giudice costituzionale, di cui al «nuovo» art. 127 </a:t>
            </a:r>
            <a:r>
              <a:rPr lang="it-IT" sz="3200" dirty="0" err="1"/>
              <a:t>Cost</a:t>
            </a:r>
            <a:r>
              <a:rPr lang="it-IT" sz="3200" dirty="0"/>
              <a:t>., costituisce attualmente l’unica forma di controllo preventivo di costituzionalità presente nel nostro ordinamento.</a:t>
            </a:r>
          </a:p>
        </p:txBody>
      </p:sp>
    </p:spTree>
    <p:extLst>
      <p:ext uri="{BB962C8B-B14F-4D97-AF65-F5344CB8AC3E}">
        <p14:creationId xmlns="" xmlns:p14="http://schemas.microsoft.com/office/powerpoint/2010/main" val="303342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speciale</a:t>
            </a:r>
            <a:endParaRPr lang="it-IT" dirty="0"/>
          </a:p>
        </p:txBody>
      </p:sp>
      <p:sp>
        <p:nvSpPr>
          <p:cNvPr id="3" name="Segnaposto contenuto 2"/>
          <p:cNvSpPr>
            <a:spLocks noGrp="1"/>
          </p:cNvSpPr>
          <p:nvPr>
            <p:ph idx="1"/>
          </p:nvPr>
        </p:nvSpPr>
        <p:spPr/>
        <p:txBody>
          <a:bodyPr>
            <a:normAutofit/>
          </a:bodyPr>
          <a:lstStyle/>
          <a:p>
            <a:r>
              <a:rPr lang="it-IT" sz="2800" dirty="0" smtClean="0"/>
              <a:t>Le </a:t>
            </a:r>
            <a:r>
              <a:rPr lang="it-IT" sz="2800" dirty="0"/>
              <a:t>sue disposizioni o almeno parti di esse, possono essere derogabili attraverso una legge regionale. In tal modo, lo Statuto subisce un depotenziamento di alcune sue parti, ciò significa che, potendo essere modificato con legge regionale, subisce un processo di </a:t>
            </a:r>
            <a:r>
              <a:rPr lang="it-IT" sz="2800" dirty="0" err="1"/>
              <a:t>decostituzionalizzazione</a:t>
            </a:r>
            <a:r>
              <a:rPr lang="it-IT" sz="2800" dirty="0"/>
              <a:t>; • Anche il procedimento di revisione degli statuti è depotenziato poiché, la legge del 2001 prevede che le future modifiche degli Statuti Speciali non sono sottoposte a referendum costituzionale</a:t>
            </a:r>
          </a:p>
        </p:txBody>
      </p:sp>
    </p:spTree>
    <p:extLst>
      <p:ext uri="{BB962C8B-B14F-4D97-AF65-F5344CB8AC3E}">
        <p14:creationId xmlns="" xmlns:p14="http://schemas.microsoft.com/office/powerpoint/2010/main" val="1455327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costituzionale 2/2001 </a:t>
            </a:r>
            <a:endParaRPr lang="it-IT" dirty="0"/>
          </a:p>
        </p:txBody>
      </p:sp>
      <p:sp>
        <p:nvSpPr>
          <p:cNvPr id="3" name="Segnaposto contenuto 2"/>
          <p:cNvSpPr>
            <a:spLocks noGrp="1"/>
          </p:cNvSpPr>
          <p:nvPr>
            <p:ph idx="1"/>
          </p:nvPr>
        </p:nvSpPr>
        <p:spPr>
          <a:xfrm>
            <a:off x="685801" y="1584101"/>
            <a:ext cx="10131425" cy="4868214"/>
          </a:xfrm>
        </p:spPr>
        <p:txBody>
          <a:bodyPr>
            <a:normAutofit lnSpcReduction="10000"/>
          </a:bodyPr>
          <a:lstStyle/>
          <a:p>
            <a:r>
              <a:rPr lang="it-IT" sz="2800" dirty="0" smtClean="0"/>
              <a:t>In </a:t>
            </a:r>
            <a:r>
              <a:rPr lang="it-IT" sz="2800" dirty="0"/>
              <a:t>armonia con la Costituzione e i princìpi dell'ordinamento giuridico della Repubblica e con l'osservanza di quanto disposto dal presente Titolo, la legge regionale, approvata dal Consiglio regionale con la maggioranza assoluta dei suoi componenti, determina la forma di governo della Regione e, specificatamente, le modalità di elezione del Consiglio regionale, del Presidente della Regione e degli assessori, i rapporti tra gli organi della Regione, la presentazione e l'approvazione della mozione motivata di sfiducia nei confronti del Presidente della Regione, i casi di ineleggibilità e di incompatibilità con le predette cariche, nonché l'esercizio del diritto di iniziativa popolare delle leggi regionali e la disciplina del referendum regionale abrogativo, propositivo e consultivo</a:t>
            </a:r>
            <a:r>
              <a:rPr lang="it-IT" dirty="0"/>
              <a:t>.</a:t>
            </a:r>
          </a:p>
        </p:txBody>
      </p:sp>
    </p:spTree>
    <p:extLst>
      <p:ext uri="{BB962C8B-B14F-4D97-AF65-F5344CB8AC3E}">
        <p14:creationId xmlns="" xmlns:p14="http://schemas.microsoft.com/office/powerpoint/2010/main" val="2630999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43437"/>
          </a:xfrm>
        </p:spPr>
        <p:txBody>
          <a:bodyPr>
            <a:normAutofit fontScale="90000"/>
          </a:bodyPr>
          <a:lstStyle/>
          <a:p>
            <a:endParaRPr lang="it-IT" dirty="0"/>
          </a:p>
        </p:txBody>
      </p:sp>
      <p:sp>
        <p:nvSpPr>
          <p:cNvPr id="3" name="Segnaposto contenuto 2"/>
          <p:cNvSpPr>
            <a:spLocks noGrp="1"/>
          </p:cNvSpPr>
          <p:nvPr>
            <p:ph idx="1"/>
          </p:nvPr>
        </p:nvSpPr>
        <p:spPr>
          <a:xfrm>
            <a:off x="685801" y="953037"/>
            <a:ext cx="10131425" cy="5203064"/>
          </a:xfrm>
        </p:spPr>
        <p:txBody>
          <a:bodyPr>
            <a:noAutofit/>
          </a:bodyPr>
          <a:lstStyle/>
          <a:p>
            <a:r>
              <a:rPr lang="it-IT" sz="2800" dirty="0" smtClean="0"/>
              <a:t>la </a:t>
            </a:r>
            <a:r>
              <a:rPr lang="it-IT" sz="2800" dirty="0"/>
              <a:t>legge regionale di cui al secondo comma non è comunicata al Commissario del Governo ai sensi del primo comma dell'articolo 29. Su di essa il Governo della Repubblica può promuovere la questione di legittimità costituzionale dinanzi alla Corte costituzionale entro trenta giorni dalla sua pubblicazione.</a:t>
            </a:r>
          </a:p>
          <a:p>
            <a:r>
              <a:rPr lang="it-IT" sz="2800" dirty="0"/>
              <a:t>La legge regionale di cui al secondo comma è sottoposta a referendum regionale, la cui disciplina è prevista da apposita legge regionale, qualora entro tre mesi dalla sua pubblicazione ne faccia richiesta un cinquantesimo degli elettori della Regione o un quinto dei componenti del Consiglio regionale. </a:t>
            </a:r>
          </a:p>
        </p:txBody>
      </p:sp>
    </p:spTree>
    <p:extLst>
      <p:ext uri="{BB962C8B-B14F-4D97-AF65-F5344CB8AC3E}">
        <p14:creationId xmlns="" xmlns:p14="http://schemas.microsoft.com/office/powerpoint/2010/main" val="2051195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3200" dirty="0"/>
              <a:t>La legge sottoposta a referendum non è promulgata se non è approvata dalla maggioranza dei voti validi.</a:t>
            </a:r>
          </a:p>
          <a:p>
            <a:r>
              <a:rPr lang="it-IT" sz="3200" dirty="0"/>
              <a:t>Se la legge è stata approvata a maggioranza dei due terzi dei componenti il Consiglio regionale, si fa luogo a referendum soltanto se, entro tre mesi dalla sua pubblicazione, la richiesta è sottoscritta da un trentesimo degli aventi diritto al voto per l'elezione del Consiglio regionale</a:t>
            </a:r>
          </a:p>
        </p:txBody>
      </p:sp>
    </p:spTree>
    <p:extLst>
      <p:ext uri="{BB962C8B-B14F-4D97-AF65-F5344CB8AC3E}">
        <p14:creationId xmlns="" xmlns:p14="http://schemas.microsoft.com/office/powerpoint/2010/main" val="3214609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138 costituzione</a:t>
            </a:r>
            <a:endParaRPr lang="it-IT" dirty="0"/>
          </a:p>
        </p:txBody>
      </p:sp>
      <p:sp>
        <p:nvSpPr>
          <p:cNvPr id="3" name="Segnaposto contenuto 2"/>
          <p:cNvSpPr>
            <a:spLocks noGrp="1"/>
          </p:cNvSpPr>
          <p:nvPr>
            <p:ph idx="1"/>
          </p:nvPr>
        </p:nvSpPr>
        <p:spPr/>
        <p:txBody>
          <a:bodyPr>
            <a:normAutofit/>
          </a:bodyPr>
          <a:lstStyle/>
          <a:p>
            <a:r>
              <a:rPr lang="it-IT" sz="3200" dirty="0"/>
              <a:t>Le leggi di revisione della Costituzione e le altre leggi costituzionali sono adottate da ciascuna Camera con due successive deliberazioni ad intervallo non minore di tre mesi, e sono approvate a maggioranza assoluta dei componenti di ciascuna Camera nella seconda votazione</a:t>
            </a:r>
          </a:p>
        </p:txBody>
      </p:sp>
    </p:spTree>
    <p:extLst>
      <p:ext uri="{BB962C8B-B14F-4D97-AF65-F5344CB8AC3E}">
        <p14:creationId xmlns="" xmlns:p14="http://schemas.microsoft.com/office/powerpoint/2010/main" val="1322040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Le leggi stesse sono sottoposte a referendum popolare </a:t>
            </a:r>
            <a:r>
              <a:rPr lang="it-IT" sz="3200" dirty="0" smtClean="0"/>
              <a:t> </a:t>
            </a:r>
            <a:r>
              <a:rPr lang="it-IT" sz="3200" dirty="0"/>
              <a:t>quando, entro tre mesi dalla loro pubblicazione, ne facciano domanda un quinto dei membri di una Camera o cinquecentomila elettori o cinque Consigli regionali. La legge sottoposta a referendum non è </a:t>
            </a:r>
            <a:r>
              <a:rPr lang="it-IT" sz="3200" dirty="0" smtClean="0"/>
              <a:t>promulgata, </a:t>
            </a:r>
            <a:r>
              <a:rPr lang="it-IT" sz="3200" dirty="0"/>
              <a:t>se non è approvata dalla maggioranza dei voti validi.</a:t>
            </a:r>
          </a:p>
        </p:txBody>
      </p:sp>
    </p:spTree>
    <p:extLst>
      <p:ext uri="{BB962C8B-B14F-4D97-AF65-F5344CB8AC3E}">
        <p14:creationId xmlns="" xmlns:p14="http://schemas.microsoft.com/office/powerpoint/2010/main" val="4267872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Non si fa luogo a referendum se la legge è stata approvata nella seconda votazione da ciascuna delle Camere a maggioranza di due terzi dei suoi componenti.</a:t>
            </a:r>
          </a:p>
        </p:txBody>
      </p:sp>
    </p:spTree>
    <p:extLst>
      <p:ext uri="{BB962C8B-B14F-4D97-AF65-F5344CB8AC3E}">
        <p14:creationId xmlns="" xmlns:p14="http://schemas.microsoft.com/office/powerpoint/2010/main" val="2426378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smtClean="0"/>
              <a:t>Art 116 della </a:t>
            </a:r>
            <a:r>
              <a:rPr lang="it-IT" sz="3200" dirty="0"/>
              <a:t>Costituzione, come sostituito dall’articolo 2 della legge costituzionale 18 ottobre 2001, n. 3, dispone che 5 regioni abbiano speciali forme d’autonomia; le condizioni speciali d’autonomia sono definite nei rispettivi statuti, approvati con legge costituzionale. </a:t>
            </a:r>
            <a:r>
              <a:rPr lang="it-IT" sz="3200" dirty="0" smtClean="0"/>
              <a:t> </a:t>
            </a:r>
            <a:endParaRPr lang="it-IT" sz="3200" dirty="0"/>
          </a:p>
        </p:txBody>
      </p:sp>
    </p:spTree>
    <p:extLst>
      <p:ext uri="{BB962C8B-B14F-4D97-AF65-F5344CB8AC3E}">
        <p14:creationId xmlns="" xmlns:p14="http://schemas.microsoft.com/office/powerpoint/2010/main" val="2444793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117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a:t>Anche le Regioni a statuto ordinario, quindi, hanno ora la competenza esclusiva, al pari delle Regioni a statuto speciale (o ad autonomia differenziata), con un capovolgimento della situazione precedente</a:t>
            </a:r>
          </a:p>
        </p:txBody>
      </p:sp>
    </p:spTree>
    <p:extLst>
      <p:ext uri="{BB962C8B-B14F-4D97-AF65-F5344CB8AC3E}">
        <p14:creationId xmlns="" xmlns:p14="http://schemas.microsoft.com/office/powerpoint/2010/main" val="930769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extLst>
      <p:ext uri="{BB962C8B-B14F-4D97-AF65-F5344CB8AC3E}">
        <p14:creationId xmlns="" xmlns:p14="http://schemas.microsoft.com/office/powerpoint/2010/main" val="27582974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 xmlns:thm15="http://schemas.microsoft.com/office/thememl/2012/main"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1144</TotalTime>
  <Words>1405</Words>
  <Application>Microsoft Office PowerPoint</Application>
  <PresentationFormat>Personalizzato</PresentationFormat>
  <Paragraphs>50</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Celestiale</vt:lpstr>
      <vt:lpstr>CORSO PREPARAZIONE CONCORSO ASPAL</vt:lpstr>
      <vt:lpstr>FONTI DEL DIRITTO</vt:lpstr>
      <vt:lpstr>Diapositiva 3</vt:lpstr>
      <vt:lpstr>Criterio della gerarchia</vt:lpstr>
      <vt:lpstr>Criterio della competenza</vt:lpstr>
      <vt:lpstr>Diapositiva 6</vt:lpstr>
      <vt:lpstr>Diapositiva 7</vt:lpstr>
      <vt:lpstr>Controllo </vt:lpstr>
      <vt:lpstr>statuto</vt:lpstr>
      <vt:lpstr>Regioni a statuto speciale</vt:lpstr>
      <vt:lpstr>Diapositiva 11</vt:lpstr>
      <vt:lpstr>Art 116 costituzione</vt:lpstr>
      <vt:lpstr>Diapositiva 13</vt:lpstr>
      <vt:lpstr>Statuto ordinario</vt:lpstr>
      <vt:lpstr>Diapositiva 15</vt:lpstr>
      <vt:lpstr>Statuto speciale</vt:lpstr>
      <vt:lpstr>Legge costituzionale 2/2001 </vt:lpstr>
      <vt:lpstr>Diapositiva 18</vt:lpstr>
      <vt:lpstr>Diapositiva 19</vt:lpstr>
      <vt:lpstr>Art 138 costituzione</vt:lpstr>
      <vt:lpstr>…</vt:lpstr>
      <vt:lpstr>…</vt:lpstr>
      <vt:lpstr>Art 116 cost</vt:lpstr>
      <vt:lpstr>Art 117 cost</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PREPARAZIONE CONCORSI PUBBLICI  REGIONE FVG</dc:title>
  <dc:creator>SerenaG</dc:creator>
  <cp:lastModifiedBy>Windows User</cp:lastModifiedBy>
  <cp:revision>13</cp:revision>
  <dcterms:created xsi:type="dcterms:W3CDTF">2015-02-09T15:17:17Z</dcterms:created>
  <dcterms:modified xsi:type="dcterms:W3CDTF">2018-10-10T08:02:51Z</dcterms:modified>
</cp:coreProperties>
</file>