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5" r:id="rId16"/>
    <p:sldId id="276" r:id="rId17"/>
    <p:sldId id="277" r:id="rId18"/>
    <p:sldId id="278" r:id="rId19"/>
    <p:sldId id="279" r:id="rId20"/>
    <p:sldId id="280" r:id="rId21"/>
    <p:sldId id="270" r:id="rId22"/>
    <p:sldId id="271" r:id="rId23"/>
    <p:sldId id="272" r:id="rId24"/>
    <p:sldId id="273" r:id="rId25"/>
    <p:sldId id="274"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7" name="Rettangolo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olo 7"/>
          <p:cNvSpPr>
            <a:spLocks noGrp="1"/>
          </p:cNvSpPr>
          <p:nvPr>
            <p:ph type="ctrTitle"/>
          </p:nvPr>
        </p:nvSpPr>
        <p:spPr>
          <a:xfrm>
            <a:off x="2362200" y="4038600"/>
            <a:ext cx="6477000" cy="1828800"/>
          </a:xfrm>
        </p:spPr>
        <p:txBody>
          <a:bodyPr anchor="b"/>
          <a:lstStyle>
            <a:lvl1pPr>
              <a:defRPr cap="all" baseline="0"/>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8408F940-1081-419A-8B22-E3C52A355559}" type="datetimeFigureOut">
              <a:rPr lang="it-IT" smtClean="0"/>
              <a:pPr/>
              <a:t>12/03/2018</a:t>
            </a:fld>
            <a:endParaRPr lang="it-IT"/>
          </a:p>
        </p:txBody>
      </p:sp>
      <p:sp>
        <p:nvSpPr>
          <p:cNvPr id="17" name="Segnaposto piè di pagina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it-IT"/>
          </a:p>
        </p:txBody>
      </p:sp>
      <p:sp>
        <p:nvSpPr>
          <p:cNvPr id="29" name="Segnaposto numero diapositiva 28"/>
          <p:cNvSpPr>
            <a:spLocks noGrp="1"/>
          </p:cNvSpPr>
          <p:nvPr>
            <p:ph type="sldNum" sz="quarter" idx="12"/>
          </p:nvPr>
        </p:nvSpPr>
        <p:spPr>
          <a:xfrm>
            <a:off x="8001000" y="228600"/>
            <a:ext cx="838200" cy="381000"/>
          </a:xfrm>
        </p:spPr>
        <p:txBody>
          <a:bodyPr/>
          <a:lstStyle>
            <a:lvl1pPr>
              <a:defRPr>
                <a:solidFill>
                  <a:schemeClr val="tx2"/>
                </a:solidFill>
              </a:defRPr>
            </a:lvl1pPr>
          </a:lstStyle>
          <a:p>
            <a:fld id="{98FFA95D-2D26-45C5-B3BB-96E141327024}"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12648" y="228600"/>
            <a:ext cx="8153400" cy="990600"/>
          </a:xfrm>
        </p:spPr>
        <p:txBody>
          <a:body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8408F940-1081-419A-8B22-E3C52A355559}" type="datetimeFigureOut">
              <a:rPr lang="it-IT" smtClean="0"/>
              <a:pPr/>
              <a:t>12/03/2018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lvl1pPr>
              <a:defRPr>
                <a:solidFill>
                  <a:srgbClr val="FFFFFF"/>
                </a:solidFill>
              </a:defRPr>
            </a:lvl1pPr>
          </a:lstStyle>
          <a:p>
            <a:fld id="{98FFA95D-2D26-45C5-B3BB-96E141327024}" type="slidenum">
              <a:rPr lang="it-IT" smtClean="0"/>
              <a:pPr/>
              <a:t>‹N›</a:t>
            </a:fld>
            <a:endParaRPr lang="it-IT"/>
          </a:p>
        </p:txBody>
      </p:sp>
      <p:sp>
        <p:nvSpPr>
          <p:cNvPr id="8" name="Segnaposto contenuto 7"/>
          <p:cNvSpPr>
            <a:spLocks noGrp="1"/>
          </p:cNvSpPr>
          <p:nvPr>
            <p:ph sz="quarter" idx="1"/>
          </p:nvPr>
        </p:nvSpPr>
        <p:spPr>
          <a:xfrm>
            <a:off x="612648" y="1600200"/>
            <a:ext cx="8153400" cy="44958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1"/>
      </p:bgRef>
    </p:bg>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7" name="Rettangolo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it-IT" smtClean="0"/>
              <a:t>Fare clic per modificare lo stile del titolo</a:t>
            </a:r>
            <a:endParaRPr kumimoji="0" lang="en-US"/>
          </a:p>
        </p:txBody>
      </p:sp>
      <p:sp>
        <p:nvSpPr>
          <p:cNvPr id="12" name="Segnaposto data 11"/>
          <p:cNvSpPr>
            <a:spLocks noGrp="1"/>
          </p:cNvSpPr>
          <p:nvPr>
            <p:ph type="dt" sz="half" idx="10"/>
          </p:nvPr>
        </p:nvSpPr>
        <p:spPr/>
        <p:txBody>
          <a:bodyPr/>
          <a:lstStyle/>
          <a:p>
            <a:fld id="{8408F940-1081-419A-8B22-E3C52A355559}" type="datetimeFigureOut">
              <a:rPr lang="it-IT" smtClean="0"/>
              <a:pPr/>
              <a:t>12/03/2018</a:t>
            </a:fld>
            <a:endParaRPr lang="it-IT"/>
          </a:p>
        </p:txBody>
      </p:sp>
      <p:sp>
        <p:nvSpPr>
          <p:cNvPr id="13" name="Segnaposto numero diapositiva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8FFA95D-2D26-45C5-B3BB-96E141327024}" type="slidenum">
              <a:rPr lang="it-IT" smtClean="0"/>
              <a:pPr/>
              <a:t>‹N›</a:t>
            </a:fld>
            <a:endParaRPr lang="it-IT"/>
          </a:p>
        </p:txBody>
      </p:sp>
      <p:sp>
        <p:nvSpPr>
          <p:cNvPr id="14" name="Segnaposto piè di pagina 13"/>
          <p:cNvSpPr>
            <a:spLocks noGrp="1"/>
          </p:cNvSpPr>
          <p:nvPr>
            <p:ph type="ftr" sz="quarter" idx="12"/>
          </p:nvPr>
        </p:nvSpPr>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9" name="Segnaposto contenuto 8"/>
          <p:cNvSpPr>
            <a:spLocks noGrp="1"/>
          </p:cNvSpPr>
          <p:nvPr>
            <p:ph sz="quarter" idx="1"/>
          </p:nvPr>
        </p:nvSpPr>
        <p:spPr>
          <a:xfrm>
            <a:off x="609600" y="1589567"/>
            <a:ext cx="38862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844901" y="1589567"/>
            <a:ext cx="38862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8" name="Segnaposto data 7"/>
          <p:cNvSpPr>
            <a:spLocks noGrp="1"/>
          </p:cNvSpPr>
          <p:nvPr>
            <p:ph type="dt" sz="half" idx="15"/>
          </p:nvPr>
        </p:nvSpPr>
        <p:spPr/>
        <p:txBody>
          <a:bodyPr rtlCol="0"/>
          <a:lstStyle/>
          <a:p>
            <a:fld id="{8408F940-1081-419A-8B22-E3C52A355559}" type="datetimeFigureOut">
              <a:rPr lang="it-IT" smtClean="0"/>
              <a:pPr/>
              <a:t>12/03/2018</a:t>
            </a:fld>
            <a:endParaRPr lang="it-IT"/>
          </a:p>
        </p:txBody>
      </p:sp>
      <p:sp>
        <p:nvSpPr>
          <p:cNvPr id="10" name="Segnaposto numero diapositiva 9"/>
          <p:cNvSpPr>
            <a:spLocks noGrp="1"/>
          </p:cNvSpPr>
          <p:nvPr>
            <p:ph type="sldNum" sz="quarter" idx="16"/>
          </p:nvPr>
        </p:nvSpPr>
        <p:spPr/>
        <p:txBody>
          <a:bodyPr rtlCol="0"/>
          <a:lstStyle/>
          <a:p>
            <a:fld id="{98FFA95D-2D26-45C5-B3BB-96E141327024}" type="slidenum">
              <a:rPr lang="it-IT" smtClean="0"/>
              <a:pPr/>
              <a:t>‹N›</a:t>
            </a:fld>
            <a:endParaRPr lang="it-IT"/>
          </a:p>
        </p:txBody>
      </p:sp>
      <p:sp>
        <p:nvSpPr>
          <p:cNvPr id="12" name="Segnaposto piè di pagina 11"/>
          <p:cNvSpPr>
            <a:spLocks noGrp="1"/>
          </p:cNvSpPr>
          <p:nvPr>
            <p:ph type="ftr" sz="quarter" idx="17"/>
          </p:nvPr>
        </p:nvSpPr>
        <p:spPr/>
        <p:txBody>
          <a:bodyPr rtlCol="0"/>
          <a:lstStyle/>
          <a:p>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33400" y="273050"/>
            <a:ext cx="8153400" cy="869950"/>
          </a:xfrm>
        </p:spPr>
        <p:txBody>
          <a:bodyPr anchor="ctr"/>
          <a:lstStyle>
            <a:lvl1pPr>
              <a:defRPr/>
            </a:lvl1pPr>
          </a:lstStyle>
          <a:p>
            <a:r>
              <a:rPr kumimoji="0" lang="it-IT" smtClean="0"/>
              <a:t>Fare clic per modificare lo stile del titolo</a:t>
            </a:r>
            <a:endParaRPr kumimoji="0" lang="en-US"/>
          </a:p>
        </p:txBody>
      </p:sp>
      <p:sp>
        <p:nvSpPr>
          <p:cNvPr id="11" name="Segnaposto contenuto 10"/>
          <p:cNvSpPr>
            <a:spLocks noGrp="1"/>
          </p:cNvSpPr>
          <p:nvPr>
            <p:ph sz="quarter" idx="2"/>
          </p:nvPr>
        </p:nvSpPr>
        <p:spPr>
          <a:xfrm>
            <a:off x="609600" y="2438400"/>
            <a:ext cx="3886200" cy="35814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800600" y="2438400"/>
            <a:ext cx="3886200" cy="35814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Segnaposto data 9"/>
          <p:cNvSpPr>
            <a:spLocks noGrp="1"/>
          </p:cNvSpPr>
          <p:nvPr>
            <p:ph type="dt" sz="half" idx="15"/>
          </p:nvPr>
        </p:nvSpPr>
        <p:spPr/>
        <p:txBody>
          <a:bodyPr rtlCol="0"/>
          <a:lstStyle/>
          <a:p>
            <a:fld id="{8408F940-1081-419A-8B22-E3C52A355559}" type="datetimeFigureOut">
              <a:rPr lang="it-IT" smtClean="0"/>
              <a:pPr/>
              <a:t>12/03/2018</a:t>
            </a:fld>
            <a:endParaRPr lang="it-IT"/>
          </a:p>
        </p:txBody>
      </p:sp>
      <p:sp>
        <p:nvSpPr>
          <p:cNvPr id="12" name="Segnaposto numero diapositiva 11"/>
          <p:cNvSpPr>
            <a:spLocks noGrp="1"/>
          </p:cNvSpPr>
          <p:nvPr>
            <p:ph type="sldNum" sz="quarter" idx="16"/>
          </p:nvPr>
        </p:nvSpPr>
        <p:spPr/>
        <p:txBody>
          <a:bodyPr rtlCol="0"/>
          <a:lstStyle/>
          <a:p>
            <a:fld id="{98FFA95D-2D26-45C5-B3BB-96E141327024}" type="slidenum">
              <a:rPr lang="it-IT" smtClean="0"/>
              <a:pPr/>
              <a:t>‹N›</a:t>
            </a:fld>
            <a:endParaRPr lang="it-IT"/>
          </a:p>
        </p:txBody>
      </p:sp>
      <p:sp>
        <p:nvSpPr>
          <p:cNvPr id="14" name="Segnaposto piè di pagina 13"/>
          <p:cNvSpPr>
            <a:spLocks noGrp="1"/>
          </p:cNvSpPr>
          <p:nvPr>
            <p:ph type="ftr" sz="quarter" idx="17"/>
          </p:nvPr>
        </p:nvSpPr>
        <p:spPr/>
        <p:txBody>
          <a:bodyPr rtlCol="0"/>
          <a:lstStyle/>
          <a:p>
            <a:endParaRPr lang="it-IT"/>
          </a:p>
        </p:txBody>
      </p:sp>
      <p:sp>
        <p:nvSpPr>
          <p:cNvPr id="16" name="Segnaposto testo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5" name="Segnaposto testo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8408F940-1081-419A-8B22-E3C52A355559}" type="datetimeFigureOut">
              <a:rPr lang="it-IT" smtClean="0"/>
              <a:pPr/>
              <a:t>12/03/2018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lvl1pPr>
              <a:defRPr>
                <a:solidFill>
                  <a:srgbClr val="FFFFFF"/>
                </a:solidFill>
              </a:defRPr>
            </a:lvl1pPr>
          </a:lstStyle>
          <a:p>
            <a:fld id="{98FFA95D-2D26-45C5-B3BB-96E14132702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408F940-1081-419A-8B22-E3C52A355559}" type="datetimeFigureOut">
              <a:rPr lang="it-IT" smtClean="0"/>
              <a:pPr/>
              <a:t>12/03/2018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0" y="6248400"/>
            <a:ext cx="533400" cy="381000"/>
          </a:xfrm>
        </p:spPr>
        <p:txBody>
          <a:bodyPr/>
          <a:lstStyle>
            <a:lvl1pPr>
              <a:defRPr>
                <a:solidFill>
                  <a:schemeClr val="tx2"/>
                </a:solidFill>
              </a:defRPr>
            </a:lvl1pPr>
          </a:lstStyle>
          <a:p>
            <a:fld id="{98FFA95D-2D26-45C5-B3BB-96E14132702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0" y="273050"/>
            <a:ext cx="8077200" cy="869950"/>
          </a:xfrm>
        </p:spPr>
        <p:txBody>
          <a:bodyPr anchor="ctr"/>
          <a:lstStyle>
            <a:lvl1pPr algn="l">
              <a:buNone/>
              <a:defRPr sz="4400" b="0"/>
            </a:lvl1p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8408F940-1081-419A-8B22-E3C52A355559}" type="datetimeFigureOut">
              <a:rPr lang="it-IT" smtClean="0"/>
              <a:pPr/>
              <a:t>12/03/2018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lvl1pPr>
              <a:defRPr>
                <a:solidFill>
                  <a:srgbClr val="FFFFFF"/>
                </a:solidFill>
              </a:defRPr>
            </a:lvl1pPr>
          </a:lstStyle>
          <a:p>
            <a:fld id="{98FFA95D-2D26-45C5-B3BB-96E141327024}" type="slidenum">
              <a:rPr lang="it-IT" smtClean="0"/>
              <a:pPr/>
              <a:t>‹N›</a:t>
            </a:fld>
            <a:endParaRPr lang="it-IT"/>
          </a:p>
        </p:txBody>
      </p:sp>
      <p:sp>
        <p:nvSpPr>
          <p:cNvPr id="3" name="Segnaposto testo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9" name="Segnaposto contenuto 8"/>
          <p:cNvSpPr>
            <a:spLocks noGrp="1"/>
          </p:cNvSpPr>
          <p:nvPr>
            <p:ph sz="quarter" idx="1"/>
          </p:nvPr>
        </p:nvSpPr>
        <p:spPr>
          <a:xfrm>
            <a:off x="2362200" y="1752600"/>
            <a:ext cx="6400800" cy="44196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3">
        <a:schemeClr val="bg2"/>
      </p:bgRef>
    </p:bg>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it-IT" smtClean="0"/>
              <a:t>Fare clic per modificare stili del testo dello schema</a:t>
            </a:r>
          </a:p>
        </p:txBody>
      </p:sp>
      <p:sp>
        <p:nvSpPr>
          <p:cNvPr id="8" name="Rettangolo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it-IT" smtClean="0"/>
              <a:t>Fare clic per modificare lo stile del titolo</a:t>
            </a:r>
            <a:endParaRPr kumimoji="0" lang="en-US"/>
          </a:p>
        </p:txBody>
      </p:sp>
      <p:sp>
        <p:nvSpPr>
          <p:cNvPr id="11" name="Rettangolo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egnaposto data 11"/>
          <p:cNvSpPr>
            <a:spLocks noGrp="1"/>
          </p:cNvSpPr>
          <p:nvPr>
            <p:ph type="dt" sz="half" idx="10"/>
          </p:nvPr>
        </p:nvSpPr>
        <p:spPr>
          <a:xfrm>
            <a:off x="6248400" y="6248400"/>
            <a:ext cx="2667000" cy="365125"/>
          </a:xfrm>
        </p:spPr>
        <p:txBody>
          <a:bodyPr rtlCol="0"/>
          <a:lstStyle/>
          <a:p>
            <a:fld id="{8408F940-1081-419A-8B22-E3C52A355559}" type="datetimeFigureOut">
              <a:rPr lang="it-IT" smtClean="0"/>
              <a:pPr/>
              <a:t>12/03/2018</a:t>
            </a:fld>
            <a:endParaRPr lang="it-IT"/>
          </a:p>
        </p:txBody>
      </p:sp>
      <p:sp>
        <p:nvSpPr>
          <p:cNvPr id="13" name="Segnaposto numero diapositiva 12"/>
          <p:cNvSpPr>
            <a:spLocks noGrp="1"/>
          </p:cNvSpPr>
          <p:nvPr>
            <p:ph type="sldNum" sz="quarter" idx="11"/>
          </p:nvPr>
        </p:nvSpPr>
        <p:spPr>
          <a:xfrm>
            <a:off x="0" y="4667249"/>
            <a:ext cx="1447800" cy="663578"/>
          </a:xfrm>
        </p:spPr>
        <p:txBody>
          <a:bodyPr rtlCol="0"/>
          <a:lstStyle>
            <a:lvl1pPr>
              <a:defRPr sz="2800"/>
            </a:lvl1pPr>
          </a:lstStyle>
          <a:p>
            <a:fld id="{98FFA95D-2D26-45C5-B3BB-96E141327024}" type="slidenum">
              <a:rPr lang="it-IT" smtClean="0"/>
              <a:pPr/>
              <a:t>‹N›</a:t>
            </a:fld>
            <a:endParaRPr lang="it-IT"/>
          </a:p>
        </p:txBody>
      </p:sp>
      <p:sp>
        <p:nvSpPr>
          <p:cNvPr id="14" name="Segnaposto piè di pagina 13"/>
          <p:cNvSpPr>
            <a:spLocks noGrp="1"/>
          </p:cNvSpPr>
          <p:nvPr>
            <p:ph type="ftr" sz="quarter" idx="12"/>
          </p:nvPr>
        </p:nvSpPr>
        <p:spPr>
          <a:xfrm>
            <a:off x="1600200" y="6248206"/>
            <a:ext cx="4572000" cy="365125"/>
          </a:xfrm>
        </p:spPr>
        <p:txBody>
          <a:bodyPr rtlCol="0"/>
          <a:lstStyle/>
          <a:p>
            <a:endParaRPr lang="it-IT"/>
          </a:p>
        </p:txBody>
      </p:sp>
      <p:sp>
        <p:nvSpPr>
          <p:cNvPr id="3" name="Segnaposto immagine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it-IT" smtClean="0"/>
              <a:t>Fare clic sull'icona per inserire un'immagine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8408F940-1081-419A-8B22-E3C52A355559}" type="datetimeFigureOut">
              <a:rPr lang="it-IT" smtClean="0"/>
              <a:pPr/>
              <a:t>12/03/2018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8FFA95D-2D26-45C5-B3BB-96E141327024}"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1"/>
      </p:bgRef>
    </p:bg>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53200" y="609600"/>
            <a:ext cx="2057400" cy="55165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609600"/>
            <a:ext cx="5562600" cy="5516564"/>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a:xfrm>
            <a:off x="6553200" y="6248402"/>
            <a:ext cx="2209800" cy="365125"/>
          </a:xfrm>
        </p:spPr>
        <p:txBody>
          <a:bodyPr/>
          <a:lstStyle/>
          <a:p>
            <a:fld id="{8408F940-1081-419A-8B22-E3C52A355559}" type="datetimeFigureOut">
              <a:rPr lang="it-IT" smtClean="0"/>
              <a:pPr/>
              <a:t>12/03/2018</a:t>
            </a:fld>
            <a:endParaRPr lang="it-IT"/>
          </a:p>
        </p:txBody>
      </p:sp>
      <p:sp>
        <p:nvSpPr>
          <p:cNvPr id="5" name="Segnaposto piè di pagina 4"/>
          <p:cNvSpPr>
            <a:spLocks noGrp="1"/>
          </p:cNvSpPr>
          <p:nvPr>
            <p:ph type="ftr" sz="quarter" idx="11"/>
          </p:nvPr>
        </p:nvSpPr>
        <p:spPr>
          <a:xfrm>
            <a:off x="457201" y="6248207"/>
            <a:ext cx="5573483" cy="365125"/>
          </a:xfrm>
        </p:spPr>
        <p:txBody>
          <a:bodyPr/>
          <a:lstStyle/>
          <a:p>
            <a:endParaRPr lang="it-IT"/>
          </a:p>
        </p:txBody>
      </p:sp>
      <p:sp>
        <p:nvSpPr>
          <p:cNvPr id="7" name="Rettangolo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ttangolo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ttangolo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egnaposto numero diapositiva 5"/>
          <p:cNvSpPr>
            <a:spLocks noGrp="1"/>
          </p:cNvSpPr>
          <p:nvPr>
            <p:ph type="sldNum" sz="quarter" idx="12"/>
          </p:nvPr>
        </p:nvSpPr>
        <p:spPr>
          <a:xfrm rot="5400000">
            <a:off x="5989638" y="144462"/>
            <a:ext cx="533400" cy="244476"/>
          </a:xfrm>
        </p:spPr>
        <p:txBody>
          <a:bodyPr/>
          <a:lstStyle/>
          <a:p>
            <a:fld id="{98FFA95D-2D26-45C5-B3BB-96E141327024}"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Segnaposto titolo 21"/>
          <p:cNvSpPr>
            <a:spLocks noGrp="1"/>
          </p:cNvSpPr>
          <p:nvPr>
            <p:ph type="title"/>
          </p:nvPr>
        </p:nvSpPr>
        <p:spPr>
          <a:xfrm>
            <a:off x="609600" y="228600"/>
            <a:ext cx="8153400" cy="990600"/>
          </a:xfrm>
          <a:prstGeom prst="rect">
            <a:avLst/>
          </a:prstGeom>
        </p:spPr>
        <p:txBody>
          <a:bodyPr vert="horz" anchor="ctr">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8408F940-1081-419A-8B22-E3C52A355559}" type="datetimeFigureOut">
              <a:rPr lang="it-IT" smtClean="0"/>
              <a:pPr/>
              <a:t>12/03/2018</a:t>
            </a:fld>
            <a:endParaRPr lang="it-IT"/>
          </a:p>
        </p:txBody>
      </p:sp>
      <p:sp>
        <p:nvSpPr>
          <p:cNvPr id="3" name="Segnaposto piè di pagina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it-IT"/>
          </a:p>
        </p:txBody>
      </p:sp>
      <p:sp>
        <p:nvSpPr>
          <p:cNvPr id="7" name="Rettangolo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ttangolo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ttangolo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8FFA95D-2D26-45C5-B3BB-96E141327024}"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GIUNTA</a:t>
            </a:r>
            <a:endParaRPr lang="it-IT" dirty="0"/>
          </a:p>
        </p:txBody>
      </p:sp>
      <p:sp>
        <p:nvSpPr>
          <p:cNvPr id="5" name="Segnaposto contenuto 4"/>
          <p:cNvSpPr>
            <a:spLocks noGrp="1"/>
          </p:cNvSpPr>
          <p:nvPr>
            <p:ph sz="quarter" idx="1"/>
          </p:nvPr>
        </p:nvSpPr>
        <p:spPr/>
        <p:txBody>
          <a:bodyPr>
            <a:normAutofit fontScale="92500"/>
          </a:bodyPr>
          <a:lstStyle/>
          <a:p>
            <a:r>
              <a:rPr lang="it-IT" dirty="0" smtClean="0"/>
              <a:t>La giunta comunale sono composte rispettivamente dal sindaco, che </a:t>
            </a:r>
            <a:r>
              <a:rPr lang="it-IT" dirty="0" err="1" smtClean="0"/>
              <a:t>lA</a:t>
            </a:r>
            <a:r>
              <a:rPr lang="it-IT" dirty="0" smtClean="0"/>
              <a:t> presiede, e da un numero di assessori, stabilito dagli statuti, che non deve essere superiore a un terzo, arrotondato aritmeticamente, del numero dei consiglieri comunali e provinciali, computando a tale fine il sindaco e il presidente della provincia, e comunque non superiore a dodici unità.</a:t>
            </a:r>
          </a:p>
          <a:p>
            <a:r>
              <a:rPr lang="it-IT" dirty="0" smtClean="0"/>
              <a:t>Gli statuti, nel rispetto di quanto stabilito dal comma 1, possono fissare il numero degli assessori ovvero il numero massimo degli stessi.</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smtClean="0"/>
              <a:t> Nei comuni con popolazione superiore a 15.000 abitanti e nelle province gli assessori sono nominati dal sindaco o dal presidente della provincia, anche al di fuori dei componenti del consiglio, fra i cittadini in possesso dei requisiti di </a:t>
            </a:r>
            <a:r>
              <a:rPr lang="it-IT" dirty="0" err="1" smtClean="0"/>
              <a:t>candidabilità</a:t>
            </a:r>
            <a:r>
              <a:rPr lang="it-IT" dirty="0" smtClean="0"/>
              <a:t>, eleggibilità e compatibilità alla carica di consigliere.</a:t>
            </a:r>
          </a:p>
          <a:p>
            <a:r>
              <a:rPr lang="it-IT" dirty="0" smtClean="0"/>
              <a:t>Nei comuni con popolazione inferiore a 15.000 abitanti lo statuto può prevedere la nomina ad assessore di cittadini non facenti parte del consiglio ed in possesso dei requisiti di </a:t>
            </a:r>
            <a:r>
              <a:rPr lang="it-IT" dirty="0" err="1" smtClean="0"/>
              <a:t>candidabilità</a:t>
            </a:r>
            <a:r>
              <a:rPr lang="it-IT" dirty="0" smtClean="0"/>
              <a:t>, eleggibilità e compatibilità alla carica di consigliere</a:t>
            </a:r>
          </a:p>
          <a:p>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La giunta collabora con il sindaco o con il presidente della provincia nel governo del comune o della provincia ed opera attraverso deliberazioni collegiali. Nei comuni con popolazione fino a 15.000 abitanti, le riunioni della giunta si tengono preferibilmente in un arco temporale non coincidente con l’orario di lavoro dei partecipanti.</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r>
              <a:rPr lang="it-IT" dirty="0" smtClean="0"/>
              <a:t>La giunta compie tutti gli atti rientranti ai sensi dell'articolo 107, commi 1 e 2, nelle funzioni degli organi di governo, che non siano riservati dalla legge al consiglio e che non ricadano nelle competenze, previste dalle leggi o dallo statuto, del sindaco o del presidente della provincia o degli organi di decentramento; collabora con il sindaco e con il presidente della provincia nell'attuazione degli indirizzi generali del consiglio; riferisce annualmente al consiglio sulla propria attività e svolge attività propositive e di impulso nei confronti dello stesso.</a:t>
            </a:r>
          </a:p>
          <a:p>
            <a:r>
              <a:rPr lang="it-IT" dirty="0" smtClean="0"/>
              <a:t>E', altresì, di competenza della giunta l'adozione dei regolamenti sull'ordinamento degli uffici e dei servizi, nel rispetto dei criteri generali stabiliti dal consiglio.</a:t>
            </a:r>
          </a:p>
          <a:p>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2648" y="228600"/>
            <a:ext cx="8153400" cy="752128"/>
          </a:xfrm>
        </p:spPr>
        <p:txBody>
          <a:bodyPr>
            <a:normAutofit fontScale="90000"/>
          </a:bodyPr>
          <a:lstStyle/>
          <a:p>
            <a:r>
              <a:rPr lang="it-IT" dirty="0" smtClean="0"/>
              <a:t>pareri</a:t>
            </a:r>
            <a:endParaRPr lang="it-IT" dirty="0"/>
          </a:p>
        </p:txBody>
      </p:sp>
      <p:sp>
        <p:nvSpPr>
          <p:cNvPr id="3" name="Segnaposto contenuto 2"/>
          <p:cNvSpPr>
            <a:spLocks noGrp="1"/>
          </p:cNvSpPr>
          <p:nvPr>
            <p:ph sz="quarter" idx="1"/>
          </p:nvPr>
        </p:nvSpPr>
        <p:spPr>
          <a:xfrm>
            <a:off x="612648" y="1484784"/>
            <a:ext cx="8153400" cy="5373216"/>
          </a:xfrm>
        </p:spPr>
        <p:txBody>
          <a:bodyPr>
            <a:noAutofit/>
          </a:bodyPr>
          <a:lstStyle/>
          <a:p>
            <a:r>
              <a:rPr lang="it-IT" sz="2300" dirty="0" smtClean="0"/>
              <a:t>Su ogni proposta di deliberazione sottoposta alla Giunta e al Consiglio che non sia mero atto di indirizzo deve essere richiesto il parere, in ordine alla sola regolarità tecnica, del responsabile del servizio interessato e, qualora comporti riflessi diretti o indiretti sulla situazione economico-finanziaria o sul patrimonio dell'ente, del responsabile di ragioneria in ordine alla regolarità contabile. I pareri sono inseriti nella deliberazione.</a:t>
            </a:r>
          </a:p>
          <a:p>
            <a:r>
              <a:rPr lang="it-IT" sz="2300" dirty="0" smtClean="0"/>
              <a:t>Nel caso in cui l'ente non abbia i responsabili dei servizi, il parere è espresso dal segretario dell'ente, in relazione alle sue competenze.</a:t>
            </a:r>
          </a:p>
          <a:p>
            <a:r>
              <a:rPr lang="it-IT" sz="2300" dirty="0" smtClean="0"/>
              <a:t>I soggetti rispondono in via amministrativa e contabile dei pareri espressi.</a:t>
            </a:r>
          </a:p>
          <a:p>
            <a:r>
              <a:rPr lang="it-IT" sz="2300" dirty="0" smtClean="0"/>
              <a:t>Ove la Giunta o il Consiglio non intendano conformarsi devono darne adeguata motivazione nel testo della deliberazione.</a:t>
            </a:r>
            <a:endParaRPr lang="it-IT" sz="23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SINDACO</a:t>
            </a:r>
            <a:endParaRPr lang="it-IT" dirty="0"/>
          </a:p>
        </p:txBody>
      </p:sp>
      <p:sp>
        <p:nvSpPr>
          <p:cNvPr id="3" name="Segnaposto contenuto 2"/>
          <p:cNvSpPr>
            <a:spLocks noGrp="1"/>
          </p:cNvSpPr>
          <p:nvPr>
            <p:ph sz="quarter" idx="1"/>
          </p:nvPr>
        </p:nvSpPr>
        <p:spPr/>
        <p:txBody>
          <a:bodyPr/>
          <a:lstStyle/>
          <a:p>
            <a:r>
              <a:rPr lang="it-IT" dirty="0" smtClean="0"/>
              <a:t>DUPLICE FUNZIONE:</a:t>
            </a:r>
          </a:p>
          <a:p>
            <a:pPr>
              <a:buNone/>
            </a:pPr>
            <a:r>
              <a:rPr lang="it-IT" b="1" dirty="0" smtClean="0"/>
              <a:t>CAPO AMMINISTRAZIONE COMUNALE</a:t>
            </a:r>
          </a:p>
          <a:p>
            <a:pPr>
              <a:buNone/>
            </a:pPr>
            <a:r>
              <a:rPr lang="it-IT" b="1" dirty="0" smtClean="0"/>
              <a:t>UFFICIALE </a:t>
            </a:r>
            <a:r>
              <a:rPr lang="it-IT" b="1" dirty="0" err="1" smtClean="0"/>
              <a:t>DI</a:t>
            </a:r>
            <a:r>
              <a:rPr lang="it-IT" b="1" dirty="0" smtClean="0"/>
              <a:t> GOVERNO</a:t>
            </a:r>
            <a:endParaRPr lang="it-IT"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CAPO AMMINISTRAZIONE COMUNALE</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Il sindaco è responsabile dell'amministrazione del</a:t>
            </a:r>
          </a:p>
          <a:p>
            <a:r>
              <a:rPr lang="it-IT" dirty="0" smtClean="0"/>
              <a:t> Il sindaco rappresenta l'ente, convoca e presiede la giunta, nonché il consiglio quando non è previsto il presidente del consiglio, e sovrintende al funzionamento dei servizi e degli uffici e all'esecuzione degli atti.</a:t>
            </a:r>
          </a:p>
          <a:p>
            <a:r>
              <a:rPr lang="it-IT" dirty="0" smtClean="0"/>
              <a:t>Esercita le funzioni attribuite dalle leggi, dallo statuto e dai regolamenti e sovrintende altresì all'espletamento delle funzioni statali e regionali attribuite o delegate al comune e alla provincia</a:t>
            </a:r>
          </a:p>
          <a:p>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612648" y="1600200"/>
            <a:ext cx="8153400" cy="4853136"/>
          </a:xfrm>
        </p:spPr>
        <p:txBody>
          <a:bodyPr>
            <a:normAutofit fontScale="85000" lnSpcReduction="20000"/>
          </a:bodyPr>
          <a:lstStyle/>
          <a:p>
            <a:r>
              <a:rPr lang="it-IT" dirty="0" smtClean="0"/>
              <a:t>In particolare, in caso di emergenze sanitarie o di igiene pubblica a carattere esclusivamente locale le ordinanze </a:t>
            </a:r>
            <a:r>
              <a:rPr lang="it-IT" dirty="0" err="1" smtClean="0"/>
              <a:t>contingibili</a:t>
            </a:r>
            <a:r>
              <a:rPr lang="it-IT" dirty="0" smtClean="0"/>
              <a:t> e urgenti sono adottate dal sindaco, quale rappresentante della comunità locale. Le medesime ordinanze sono adottate dal sindaco, quale rappresentante della comunità locale, in relazione all'urgente necessità di interventi volti a superare situazioni di grave incuria o degrado del territorio, dell'ambiente e del patrimonio culturale o di pregiudizio del decoro e della vivibilità urbana, con particolare riferimento alle esigenze di tutela della tranquillità e del riposo dei residenti, anche intervenendo in materia di orari di vendita, anche per asporto, e di somministrazione di bevande alcoliche e superalcoliche. </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in caso di emergenza che interessi il territorio di più comuni, ogni sindaco adotta le misure necessarie fino a quando non intervengano i soggetti competenti </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Il sindaco, altresì, coordina e riorganizza, sulla base degli indirizzi espressi dal consiglio comunale e nell'ambito dei criteri eventualmente indicati dalla regione, gli orari degli esercizi commerciali, dei pubblici esercizi e dei servizi pubblici, nonché, d'intesa con i responsabili territorialmente competenti delle amministrazioni interessate, gli orari di apertura al pubblico degli uffici pubblici localizzati nel territorio, al fine di armonizzare l'espletamento dei servizi con le esigenze complessive e generali degli utenti</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 Il Sindaco, al fine di assicurare le esigenze di tutela della tranquillità e del riposo dei residenti in determinate aree delle città interessate da afflusso di persone di particolare rilevanza, anche in relazione allo svolgimento di specifici eventi, può disporre, per un periodo comunque non superiore a </a:t>
            </a:r>
            <a:r>
              <a:rPr lang="it-IT" dirty="0" smtClean="0"/>
              <a:t>30, </a:t>
            </a:r>
            <a:r>
              <a:rPr lang="it-IT" b="1" dirty="0" smtClean="0"/>
              <a:t>con ordinanza non </a:t>
            </a:r>
            <a:r>
              <a:rPr lang="it-IT" b="1" dirty="0" err="1" smtClean="0"/>
              <a:t>contingibile</a:t>
            </a:r>
            <a:r>
              <a:rPr lang="it-IT" b="1" dirty="0" smtClean="0"/>
              <a:t> e urgente</a:t>
            </a:r>
            <a:r>
              <a:rPr lang="it-IT" dirty="0" smtClean="0"/>
              <a:t>, limitazioni in materia di orari di vendita, anche per asporto, e di somministrazione di bevande alcoliche e superalcoliche.</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Il Sindaco, al fine di assicurare il soddisfacimento delle esigenze di tutela della </a:t>
            </a:r>
            <a:r>
              <a:rPr lang="it-IT" b="1" dirty="0" smtClean="0"/>
              <a:t>tranquillità e del riposo </a:t>
            </a:r>
            <a:r>
              <a:rPr lang="it-IT" dirty="0" smtClean="0"/>
              <a:t>dei residenti nonché </a:t>
            </a:r>
            <a:r>
              <a:rPr lang="it-IT" b="1" dirty="0" smtClean="0"/>
              <a:t>dell'ambiente e del patrimonio culturale</a:t>
            </a:r>
            <a:r>
              <a:rPr lang="it-IT" dirty="0" smtClean="0"/>
              <a:t> in determinate aree delle città interessate </a:t>
            </a:r>
            <a:r>
              <a:rPr lang="it-IT" b="1" dirty="0" smtClean="0"/>
              <a:t>da afflusso particolarmente rilevante di persone</a:t>
            </a:r>
            <a:r>
              <a:rPr lang="it-IT" dirty="0" smtClean="0"/>
              <a:t>, anche in relazione allo svolgimento di specifici eventi</a:t>
            </a:r>
            <a:r>
              <a:rPr lang="it-IT" u="sng" dirty="0" smtClean="0"/>
              <a:t>, per un periodo comunque non superiore a trenta)giorni</a:t>
            </a:r>
            <a:r>
              <a:rPr lang="it-IT" dirty="0" smtClean="0"/>
              <a:t>, </a:t>
            </a:r>
            <a:r>
              <a:rPr lang="it-IT" b="1" dirty="0" smtClean="0"/>
              <a:t>con ordinanza non </a:t>
            </a:r>
            <a:r>
              <a:rPr lang="it-IT" b="1" dirty="0" err="1" smtClean="0"/>
              <a:t>contingibile</a:t>
            </a:r>
            <a:r>
              <a:rPr lang="it-IT" b="1" dirty="0" smtClean="0"/>
              <a:t> e urgente</a:t>
            </a:r>
            <a:r>
              <a:rPr lang="it-IT" dirty="0" smtClean="0"/>
              <a:t>, </a:t>
            </a:r>
            <a:r>
              <a:rPr lang="it-IT" b="1" dirty="0" smtClean="0"/>
              <a:t>limitazioni in materia di orari di vendita</a:t>
            </a:r>
            <a:r>
              <a:rPr lang="it-IT" dirty="0" smtClean="0"/>
              <a:t>, anche per asporto, e di somministrazione di bevande alcoliche e superalcoliche.</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smtClean="0"/>
              <a:t>Sulla base degli indirizzi stabiliti dal consiglio il sindaco e il presidente della provincia provvedono alla nomina, alla designazione e alla revoca dei rappresentanti del comune e della provincia presso enti, aziende ed istituzioni.</a:t>
            </a:r>
          </a:p>
          <a:p>
            <a:r>
              <a:rPr lang="it-IT" dirty="0" smtClean="0"/>
              <a:t>Tutte le nomine e le designazioni debbono essere effettuate entro quarantacinque giorni dall'insediamento ovvero entro i termini di scadenza del precedente incarico. </a:t>
            </a:r>
          </a:p>
          <a:p>
            <a:endParaRPr lang="it-I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Il sindaco e il presidente della provincia nominano i responsabili degli uffici e dei servizi, attribuiscono e definiscono gli incarichi dirigenziali e quelli di collaborazione esterna secondo le modalità ed i criteri stabiliti dagli articoli 109 e 110, nonché dai rispettivi statuti e regolamenti comunali e provinciali</a:t>
            </a:r>
          </a:p>
          <a:p>
            <a:r>
              <a:rPr lang="it-IT" dirty="0" smtClean="0"/>
              <a:t>Il sindaco e il presidente della provincia prestano davanti al consiglio, nella seduta di insediamento, il giuramento di osservare lealmente la Costituzione italiana.</a:t>
            </a:r>
          </a:p>
          <a:p>
            <a:endParaRPr lang="it-IT" dirty="0" smtClean="0"/>
          </a:p>
          <a:p>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COME UFFICIALE </a:t>
            </a:r>
            <a:r>
              <a:rPr lang="it-IT" dirty="0" err="1" smtClean="0"/>
              <a:t>DI</a:t>
            </a:r>
            <a:r>
              <a:rPr lang="it-IT" dirty="0" smtClean="0"/>
              <a:t> GOVERNO</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Il sindaco, quale ufficiale del Governo, sovrintende:</a:t>
            </a:r>
          </a:p>
          <a:p>
            <a:r>
              <a:rPr lang="it-IT" dirty="0" smtClean="0"/>
              <a:t>a) all'emanazione degli atti che gli sono attribuiti dalla legge e dai regolamenti in materia di ordine e sicurezza pubblica;</a:t>
            </a:r>
            <a:br>
              <a:rPr lang="it-IT" dirty="0" smtClean="0"/>
            </a:br>
            <a:r>
              <a:rPr lang="it-IT" dirty="0" smtClean="0"/>
              <a:t>b) allo svolgimento delle funzioni affidategli dalla legge in materia di pubblica sicurezza e di polizia giudiziaria;</a:t>
            </a:r>
            <a:br>
              <a:rPr lang="it-IT" dirty="0" smtClean="0"/>
            </a:br>
            <a:r>
              <a:rPr lang="it-IT" dirty="0" smtClean="0"/>
              <a:t>c) alla vigilanza su tutto quanto possa interessare la sicurezza e l'ordine pubblico, informandone preventivamente il prefetto.</a:t>
            </a:r>
          </a:p>
          <a:p>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l sindaco, nell'esercizio delle funzioni , concorre ad assicurare anche la cooperazione della polizia locale con le Forze di polizia statali, nell'ambito delle direttive di coordinamento impartite dal Ministro dell'interno - Autorità nazionale di pubblica sicurezza.</a:t>
            </a:r>
          </a:p>
          <a:p>
            <a:r>
              <a:rPr lang="it-IT" dirty="0" smtClean="0"/>
              <a:t>Il sindaco, quale ufficiale del Governo, sovrintende, altresì , alla tenuta dei registri di stato civile e di popolazione e agli adempimenti demandatigli dalle leggi in materia elettorale, di leva militare e di statistica</a:t>
            </a:r>
          </a:p>
          <a:p>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Il sindaco, quale ufficiale del Governo, adotta, con atto motivato provvedimenti </a:t>
            </a:r>
            <a:r>
              <a:rPr lang="it-IT" i="1" dirty="0" smtClean="0"/>
              <a:t>[, anche]</a:t>
            </a:r>
            <a:r>
              <a:rPr lang="it-IT" dirty="0" smtClean="0"/>
              <a:t> </a:t>
            </a:r>
            <a:r>
              <a:rPr lang="it-IT" b="1" dirty="0" err="1" smtClean="0"/>
              <a:t>contingibili</a:t>
            </a:r>
            <a:r>
              <a:rPr lang="it-IT" b="1" dirty="0" smtClean="0"/>
              <a:t> e urgenti</a:t>
            </a:r>
            <a:r>
              <a:rPr lang="it-IT" dirty="0" smtClean="0"/>
              <a:t> nel rispetto dei principi generali dell'ordinamento, </a:t>
            </a:r>
            <a:r>
              <a:rPr lang="it-IT" b="1" dirty="0" smtClean="0"/>
              <a:t>al fine di prevenire e di eliminare gravi pericoli che minacciano l'incolumità pubblica e la sicurezza urbana. </a:t>
            </a:r>
            <a:r>
              <a:rPr lang="it-IT" dirty="0" smtClean="0"/>
              <a:t>I provvedimenti di cui al presente comma sono preventivamente comunicati al prefetto anche ai fini della predisposizione degli strumenti ritenuti necessari alla loro attuazione.</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smtClean="0"/>
              <a:t> I provvedimenti adottati ai sensi del comma 4 concernenti l'incolumità pubblica sono diretti a tutelare l'integrità fisica della popolazione, quelli concernenti la sicurezza urbana sono diretti a prevenire e contrastare l'insorgere di fenomeni criminosi o di illegalità, quali lo spaccio di stupefacenti, lo sfruttamento della prostituzione, la tratta di persone, l'accattonaggio con impiego di minori e disabili, ovvero riguardano fenomeni di abusivismo, quale l'illecita occupazione di spazi pubblici, o di violenza, anche legati all'abuso di alcool o all'uso di sostanze stupefacenti.</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 Sindaco segnala alle competenti autorità, giudiziaria o di pubblica sicurezza, la condizione irregolare dello straniero o del cittadino appartenente ad uno Stato membro dell'Unione europea, per la eventuale adozione di provvedimenti di espulsione o di allontanamento dal territorio dello Stato.</a:t>
            </a: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In casi di emergenza, connessi con </a:t>
            </a:r>
            <a:r>
              <a:rPr lang="it-IT" b="1" dirty="0" smtClean="0"/>
              <a:t>il traffico o con l'inquinamento atmosferico o acustico</a:t>
            </a:r>
            <a:r>
              <a:rPr lang="it-IT" dirty="0" smtClean="0"/>
              <a:t>, ovvero quando a causa di </a:t>
            </a:r>
            <a:r>
              <a:rPr lang="it-IT" b="1" dirty="0" smtClean="0"/>
              <a:t>circostanze straordinarie si verifichino particolari necessità dell'utenza o per motivi di sicurezza urbana,</a:t>
            </a:r>
            <a:r>
              <a:rPr lang="it-IT" dirty="0" smtClean="0"/>
              <a:t> il sindaco può modificare gli orari degli esercizi commerciali, dei pubblici esercizi e dei servizi pubblici, nonché, d'intesa con i responsabili territorialmente competenti delle amministrazioni interessate, gli orari di apertura al pubblico degli uffici pubblici localizzati nel territorio,</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Il sindaco e il consiglio comunale, durano in carica per un periodo di cinque anni.</a:t>
            </a:r>
          </a:p>
          <a:p>
            <a:r>
              <a:rPr lang="it-IT" dirty="0" smtClean="0"/>
              <a:t>Chi ha ricoperto per due mandati consecutivi la carica di sindaco e di presidente della provincia non è, allo scadere del secondo mandato, immediatamente rieleggibile alle medesime cariche.</a:t>
            </a:r>
          </a:p>
          <a:p>
            <a:r>
              <a:rPr lang="it-IT" dirty="0" smtClean="0"/>
              <a:t>E' consentito un terzo mandato consecutivo se uno dei due mandati precedenti ha avuto durata inferiore a due anni, sei mesi e un giorno, per causa diversa dalle dimissioni volontarie</a:t>
            </a:r>
          </a:p>
          <a:p>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Mozione di sfiducia</a:t>
            </a:r>
            <a:endParaRPr lang="it-IT" dirty="0"/>
          </a:p>
        </p:txBody>
      </p:sp>
      <p:sp>
        <p:nvSpPr>
          <p:cNvPr id="3" name="Segnaposto contenuto 2"/>
          <p:cNvSpPr>
            <a:spLocks noGrp="1"/>
          </p:cNvSpPr>
          <p:nvPr>
            <p:ph sz="quarter" idx="1"/>
          </p:nvPr>
        </p:nvSpPr>
        <p:spPr>
          <a:xfrm>
            <a:off x="612648" y="1600200"/>
            <a:ext cx="8153400" cy="4853136"/>
          </a:xfrm>
        </p:spPr>
        <p:txBody>
          <a:bodyPr>
            <a:normAutofit fontScale="85000" lnSpcReduction="10000"/>
          </a:bodyPr>
          <a:lstStyle/>
          <a:p>
            <a:r>
              <a:rPr lang="it-IT" sz="3100" dirty="0" smtClean="0"/>
              <a:t>Il voto del consiglio comunale o del consiglio provinciale contrario ad una proposta del sindaco o della giunta non comporta le dimissioni degli stessi.</a:t>
            </a:r>
          </a:p>
          <a:p>
            <a:r>
              <a:rPr lang="it-IT" sz="3100" dirty="0" smtClean="0"/>
              <a:t>l sindaco, e la giunte cessano dalla carica in caso di approvazione di una mozione di sfiducia votata per appello nominale dalla maggioranza assoluta dei componenti il consiglio. La mozione di sfiducia deve essere motivata e sottoscritta da almeno due quinti dei consiglieri assegnati, senza computare a tal fine il sindaco, e viene messa in discussione non prima di dieci giorni e non oltre trenta giorni dalla sua presentazione. Se la mozione viene approvata, si procede allo scioglimento del consiglio e alla nomina di un commissario </a:t>
            </a:r>
          </a:p>
          <a:p>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b="1" dirty="0" smtClean="0"/>
              <a:t>in caso di impedimento permanente, rimozione, decadenza o decesso del sindaco</a:t>
            </a:r>
            <a:r>
              <a:rPr lang="it-IT" dirty="0" smtClean="0"/>
              <a:t>, la giunta decade e si procede allo scioglimento del consiglio. Il consiglio e la giunta rimangono in carica sino alla elezione del nuovo consiglio e del nuovo sindaco o presidente della provincia. Sino alle predette elezioni, le funzioni del sindaco sono svolte, rispettivamente, dal vicesindaco e dal vicepresidente.</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smtClean="0"/>
              <a:t>Il vicesindaco sostituisce il sindaco  in caso di assenza o di impedimento temporaneo, nonché nel caso di sospensione dall'esercizio della funzione </a:t>
            </a:r>
          </a:p>
          <a:p>
            <a:r>
              <a:rPr lang="it-IT" dirty="0" smtClean="0"/>
              <a:t>Le </a:t>
            </a:r>
            <a:r>
              <a:rPr lang="it-IT" b="1" dirty="0" smtClean="0"/>
              <a:t>dimissioni </a:t>
            </a:r>
            <a:r>
              <a:rPr lang="it-IT" dirty="0" smtClean="0"/>
              <a:t>presentate dal sindaco diventano efficaci ed irrevocabili trascorso il termine di 20 giorni dalla loro presentazione al consiglio. In tal caso si procede allo scioglimento del rispettivo consiglio, con contestuale nomina di un commissario.</a:t>
            </a:r>
          </a:p>
          <a:p>
            <a:r>
              <a:rPr lang="it-IT" dirty="0" smtClean="0"/>
              <a:t>Lo scioglimento del consiglio comunale o provinciale determina in ogni caso la decadenza del sindaco nonché della giunta</a:t>
            </a:r>
          </a:p>
          <a:p>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ELETTORATO PASSIVO</a:t>
            </a:r>
            <a:endParaRPr lang="it-IT" dirty="0"/>
          </a:p>
        </p:txBody>
      </p:sp>
      <p:sp>
        <p:nvSpPr>
          <p:cNvPr id="3" name="Segnaposto contenuto 2"/>
          <p:cNvSpPr>
            <a:spLocks noGrp="1"/>
          </p:cNvSpPr>
          <p:nvPr>
            <p:ph sz="quarter" idx="1"/>
          </p:nvPr>
        </p:nvSpPr>
        <p:spPr/>
        <p:txBody>
          <a:bodyPr/>
          <a:lstStyle/>
          <a:p>
            <a:r>
              <a:rPr lang="it-IT" dirty="0" smtClean="0"/>
              <a:t>Sono eleggibili a sindaco, presidente della provincia, consigliere comunale, provinciale e circoscrizionale gli elettori di un qualsiasi comune della Repubblica che abbiano compiuto il diciottesimo anno di età, nel primo giorno fissato per la votazione.</a:t>
            </a:r>
          </a:p>
          <a:p>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REQUISITI PER CANDIDARSI</a:t>
            </a:r>
            <a:endParaRPr lang="it-IT" dirty="0"/>
          </a:p>
        </p:txBody>
      </p:sp>
      <p:sp>
        <p:nvSpPr>
          <p:cNvPr id="3" name="Segnaposto contenuto 2"/>
          <p:cNvSpPr>
            <a:spLocks noGrp="1"/>
          </p:cNvSpPr>
          <p:nvPr>
            <p:ph sz="quarter" idx="1"/>
          </p:nvPr>
        </p:nvSpPr>
        <p:spPr/>
        <p:txBody>
          <a:bodyPr>
            <a:normAutofit fontScale="92500"/>
          </a:bodyPr>
          <a:lstStyle/>
          <a:p>
            <a:r>
              <a:rPr lang="it-IT" dirty="0" smtClean="0"/>
              <a:t>Nessuno può presentarsi come candidato a consigliere in più di due province o in più di due comuni o in più di due circoscrizioni, quando le elezioni si svolgano nella stessa data. I consiglieri provinciali, comunali o di circoscrizione in carica non possono candidarsi, rispettivamente, alla medesima carica in altro consiglio provinciale, comunale o circoscrizionale.</a:t>
            </a:r>
          </a:p>
          <a:p>
            <a:r>
              <a:rPr lang="it-IT" dirty="0" smtClean="0"/>
              <a:t> Nessuno può essere candidato alla carica di sindaco o di presidente della provincia in più di un comune ovvero di una provincia</a:t>
            </a:r>
          </a:p>
          <a:p>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OBBLIGO </a:t>
            </a:r>
            <a:r>
              <a:rPr lang="it-IT" dirty="0" err="1" smtClean="0"/>
              <a:t>DI</a:t>
            </a:r>
            <a:r>
              <a:rPr lang="it-IT" dirty="0" smtClean="0"/>
              <a:t> OPZIONE</a:t>
            </a:r>
            <a:endParaRPr lang="it-IT" dirty="0"/>
          </a:p>
        </p:txBody>
      </p:sp>
      <p:sp>
        <p:nvSpPr>
          <p:cNvPr id="3" name="Segnaposto contenuto 2"/>
          <p:cNvSpPr>
            <a:spLocks noGrp="1"/>
          </p:cNvSpPr>
          <p:nvPr>
            <p:ph sz="quarter" idx="1"/>
          </p:nvPr>
        </p:nvSpPr>
        <p:spPr/>
        <p:txBody>
          <a:bodyPr/>
          <a:lstStyle/>
          <a:p>
            <a:r>
              <a:rPr lang="it-IT" dirty="0" smtClean="0"/>
              <a:t>Il candidato che sia eletto contemporaneamente consigliere in due province, in due comuni, in due circoscrizioni, deve optare per una delle cariche entro cinque giorni dall'ultima deliberazione di convalida. Nel caso di mancata opzione rimane eletto nel consiglio della provincia, del comune o della circoscrizione in cui ha riportato il maggior numero di voti in percentuale rispetto al numero dei votanti ed è surrogato nell'altro consiglio.</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lstStyle/>
          <a:p>
            <a:r>
              <a:rPr lang="it-IT" dirty="0" smtClean="0"/>
              <a:t>Non sono eleggibili a sindaco, presidente della provincia, consigliere comunale, consigliere metropolitano, provinciale e circoscrizionale:</a:t>
            </a:r>
          </a:p>
          <a:p>
            <a:r>
              <a:rPr lang="it-IT" dirty="0" smtClean="0"/>
              <a:t>1) il Capo della Polizia, i vice capi della polizia, gli ispettori generali di pubblica sicurezza che prestano servizio presso il Ministero dell'interno, i dipendenti civili dello Stato che svolgano le funzioni di direttore generale o equiparate o superiori ed i capi di gabinetto dei ministri;</a:t>
            </a:r>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2) nel territorio, nel quale esercitano le loro funzioni, i Commissari di Governo, i prefetti della Repubblica, i vice prefetti ed i funzionari di pubblica sicurezza;</a:t>
            </a:r>
            <a:br>
              <a:rPr lang="it-IT" dirty="0" smtClean="0"/>
            </a:br>
            <a:r>
              <a:rPr lang="it-IT" dirty="0" smtClean="0"/>
              <a:t>3) nel territorio, nel quale esercitano il comando, gli ufficiali generali, gli ammiragli e gli ufficiali superiori delle Forze armate dello Stato;</a:t>
            </a:r>
          </a:p>
          <a:p>
            <a:r>
              <a:rPr lang="it-IT" dirty="0" smtClean="0"/>
              <a:t>4) nel territorio, nel quale esercitano il loro ufficio, gli ecclesiastici ed i ministri di culto, che hanno giurisdizione e cura di anime e coloro che ne fanno ordinariamente le veci;</a:t>
            </a: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5) i titolari di organi individuali ed i componenti di organi collegiali che esercitano poteri di controllo istituzionale sull'amministrazione del comune o della provincia nonché i dipendenti che dirigono o coordinano i rispettivi uffici;</a:t>
            </a:r>
            <a:br>
              <a:rPr lang="it-IT" dirty="0" smtClean="0"/>
            </a:br>
            <a:r>
              <a:rPr lang="it-IT" dirty="0" smtClean="0"/>
              <a:t>6) nel territorio, nel quale esercitano le loro funzioni, i magistrati addetti alle corti di appello, ai tribunali, ai tribunali amministrativi regionali, nonché i giudici di pace;</a:t>
            </a:r>
            <a:br>
              <a:rPr lang="it-IT" dirty="0" smtClean="0"/>
            </a:br>
            <a:r>
              <a:rPr lang="it-IT" dirty="0" smtClean="0"/>
              <a:t>7) i dipendenti del comune e della provincia per i rispettivi consigli;</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smtClean="0"/>
              <a:t>8) il direttore generale, il direttore amministrativo e il direttore sanitario delle aziende sanitarie locali ed ospedaliere; Le cause di ineleggibilità non hanno effetto se le funzioni esercitate siano cessate almeno centottanta giorni prima della data di scadenza dei periodi di durata degli </a:t>
            </a:r>
            <a:r>
              <a:rPr lang="it-IT" dirty="0" err="1" smtClean="0"/>
              <a:t>organ</a:t>
            </a:r>
            <a:r>
              <a:rPr lang="it-IT" dirty="0" smtClean="0"/>
              <a:t/>
            </a:r>
            <a:br>
              <a:rPr lang="it-IT" dirty="0" smtClean="0"/>
            </a:br>
            <a:r>
              <a:rPr lang="it-IT" dirty="0" smtClean="0"/>
              <a:t>9) i legali rappresentanti ed i dirigenti delle strutture convenzionate per i consigli del comune il cui territorio coincide con il territorio dell'azienda sanitaria locale o ospedaliera con cui sono convenzionati o lo ricomprende, ovvero dei comuni che concorrono a costituire l'azienda sanitaria locale o ospedaliera con cui sono convenzionate</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smtClean="0"/>
              <a:t>10) i legali rappresentanti ed i dirigenti delle società per azioni con capitale superiore al 50 per cento rispettivamente del comune o della provincia;</a:t>
            </a:r>
            <a:br>
              <a:rPr lang="it-IT" dirty="0" smtClean="0"/>
            </a:br>
            <a:r>
              <a:rPr lang="it-IT" dirty="0" smtClean="0"/>
              <a:t>11) gli amministratori ed i dipendenti con funzioni di rappresentanza o con poteri di organizzazione o coordinamento del personale di istituto, consorzio o azienda dipendente rispettivamente dal comune o dalla provincia;</a:t>
            </a:r>
            <a:br>
              <a:rPr lang="it-IT" dirty="0" smtClean="0"/>
            </a:br>
            <a:r>
              <a:rPr lang="it-IT" dirty="0" smtClean="0"/>
              <a:t>12) i sindaci, presidenti di provincia, consiglieri metropolitani, consiglieri comunali, provinciali o circoscrizionali in carica, rispettivamente, in altro comune, città metropolitana, provincia o circoscrizione</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Le cause di ineleggibilità previste nei numeri 1), 2), 3), 4), 5), 6), 7), 9), 10), 11) e 12) non hanno effetto se l'interessato cessa dalle funzioni per dimissioni, trasferimento, revoca dell'incarico o del comando, collocamento in aspettativa non retribuita non oltre il giorno fissato per la presentazione delle candidature.</a:t>
            </a: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INELEGGIBILITA’</a:t>
            </a:r>
            <a:endParaRPr lang="it-IT" dirty="0"/>
          </a:p>
        </p:txBody>
      </p:sp>
      <p:sp>
        <p:nvSpPr>
          <p:cNvPr id="3" name="Segnaposto contenuto 2"/>
          <p:cNvSpPr>
            <a:spLocks noGrp="1"/>
          </p:cNvSpPr>
          <p:nvPr>
            <p:ph sz="quarter" idx="1"/>
          </p:nvPr>
        </p:nvSpPr>
        <p:spPr/>
        <p:txBody>
          <a:bodyPr>
            <a:normAutofit fontScale="85000" lnSpcReduction="20000"/>
          </a:bodyPr>
          <a:lstStyle/>
          <a:p>
            <a:r>
              <a:rPr lang="it-IT" dirty="0" smtClean="0"/>
              <a:t>Non può essere eletto alla carica di sindaco o di presidente della provincia:</a:t>
            </a:r>
          </a:p>
          <a:p>
            <a:r>
              <a:rPr lang="it-IT" dirty="0" smtClean="0"/>
              <a:t>1) il ministro di un culto;</a:t>
            </a:r>
            <a:br>
              <a:rPr lang="it-IT" dirty="0" smtClean="0"/>
            </a:br>
            <a:r>
              <a:rPr lang="it-IT" dirty="0" smtClean="0"/>
              <a:t>2) coloro che hanno ascendenti o discendenti ovvero parenti o affini fino al secondo grado che coprano nelle rispettive amministrazioni il posto di segretario comunale o provinciale;</a:t>
            </a:r>
          </a:p>
          <a:p>
            <a:r>
              <a:rPr lang="it-IT" dirty="0" smtClean="0"/>
              <a:t>Non possono ricoprire la carica di sindaco o di presidente di provincia coloro che hanno ascendenti o discendenti ovvero parenti o affini fino al secondo grado che coprano nelle rispettive amministrazioni il posto di appaltatore di lavori o di servizi comunali o provinciali o in qualunque modo loro fideiussore.</a:t>
            </a:r>
          </a:p>
          <a:p>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L’accettazione della candidatura a deputato o senatore comporta, in ogni caso, per i sindaci dei comuni con popolazione superiore ai 20.000 abitanti e per i presidenti delle province la decadenza dalle cariche elettive ricoperte.</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INCOMPATIBILITA’</a:t>
            </a:r>
            <a:endParaRPr lang="it-IT" dirty="0"/>
          </a:p>
        </p:txBody>
      </p:sp>
      <p:sp>
        <p:nvSpPr>
          <p:cNvPr id="3" name="Segnaposto contenuto 2"/>
          <p:cNvSpPr>
            <a:spLocks noGrp="1"/>
          </p:cNvSpPr>
          <p:nvPr>
            <p:ph sz="quarter" idx="1"/>
          </p:nvPr>
        </p:nvSpPr>
        <p:spPr/>
        <p:txBody>
          <a:bodyPr>
            <a:normAutofit fontScale="92500" lnSpcReduction="20000"/>
          </a:bodyPr>
          <a:lstStyle/>
          <a:p>
            <a:r>
              <a:rPr lang="it-IT" dirty="0" smtClean="0"/>
              <a:t>Non può ricoprire la carica di sindaco, presidente della provincia, consigliere comunale, consigliere metropolitano, provinciale o circoscrizionale:</a:t>
            </a:r>
          </a:p>
          <a:p>
            <a:r>
              <a:rPr lang="it-IT" dirty="0" smtClean="0"/>
              <a:t>1) l'amministratore o il dipendente con poteri di rappresentanza o di coordinamento di ente, istituto o azienda soggetti a vigilanza in cui vi sia almeno il 20 per cento di partecipazione rispettivamente da parte del comune o della provincia o che dagli stessi riceva, in via continuativa, una sovvenzione in tutto o in parte facoltativa, quando la parte facoltativa superi nell'anno il dieci per cento del totale delle entrate dell'ente</a:t>
            </a:r>
          </a:p>
          <a:p>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smtClean="0"/>
              <a:t>2) colui che, come titolare, amministratore, dipendente con poteri di rappresentanza o di coordinamento ha parte, direttamente o indirettamente, in servizi, esazioni di diritti, somministrazioni o appalti, nell'interesse del comune o della provincia, ovvero in società ed imprese volte al profitto di privati, sovvenzionate da detti enti in modo continuativo, quando le sovvenzioni non siano dovute in forza di una legge dello Stato o della regione, fatta eccezione per i comuni con popolazione non superiore a 3.000 abitanti qualora la partecipazione dell'ente locale di appartenenza sia inferiore al 3 per cento</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smtClean="0"/>
              <a:t>3) il consulente legale, amministrativo e tecnico che presta opera in modo continuativo in favore delle imprese di cui ai numeri 1) e 2) del presente comma;</a:t>
            </a:r>
            <a:br>
              <a:rPr lang="it-IT" dirty="0" smtClean="0"/>
            </a:br>
            <a:r>
              <a:rPr lang="it-IT" dirty="0" smtClean="0"/>
              <a:t>4) colui che ha lite pendente, in quanto parte di un procedimento civile od amministrativo, rispettivamente, con il comune o la provincia. La pendenza di una lite in materia tributaria non determina incompatibilità</a:t>
            </a:r>
          </a:p>
          <a:p>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r>
              <a:rPr lang="it-IT" dirty="0" smtClean="0"/>
              <a:t>5) colui che, per fatti compiuti allorché era amministratore o impiegato, rispettivamente, del comune o della provincia ovvero di istituto o azienda da esso dipendente o vigilato, è stato, con sentenza passata in giudicato, dichiarato responsabile verso l'ente, istituto od azienda e non ha ancora estinto il debito;</a:t>
            </a:r>
            <a:br>
              <a:rPr lang="it-IT" dirty="0" smtClean="0"/>
            </a:br>
            <a:r>
              <a:rPr lang="it-IT" dirty="0" smtClean="0"/>
              <a:t>6) colui che, avendo un debito liquido ed esigibile, rispettivamente, verso il comune o la provincia ovvero verso istituto od azienda da essi dipendenti è stato legalmente messo in mora ovvero, avendo un debito liquido ed esigibile per imposte, tasse e tributi nei riguardi di detti enti, abbia ricevuto invano notificazione dell'avviso </a:t>
            </a:r>
            <a:br>
              <a:rPr lang="it-IT" dirty="0" smtClean="0"/>
            </a:br>
            <a:r>
              <a:rPr lang="it-IT" dirty="0" smtClean="0"/>
              <a:t>7) colui che, nel corso del mandato, viene a trovarsi in una condizione di ineleggibilità </a:t>
            </a:r>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Ulteriori incompatibilità</a:t>
            </a:r>
            <a:endParaRPr lang="it-IT" dirty="0"/>
          </a:p>
        </p:txBody>
      </p:sp>
      <p:sp>
        <p:nvSpPr>
          <p:cNvPr id="3" name="Segnaposto contenuto 2"/>
          <p:cNvSpPr>
            <a:spLocks noGrp="1"/>
          </p:cNvSpPr>
          <p:nvPr>
            <p:ph sz="quarter" idx="1"/>
          </p:nvPr>
        </p:nvSpPr>
        <p:spPr/>
        <p:txBody>
          <a:bodyPr>
            <a:normAutofit fontScale="85000" lnSpcReduction="20000"/>
          </a:bodyPr>
          <a:lstStyle/>
          <a:p>
            <a:r>
              <a:rPr lang="it-IT" dirty="0" smtClean="0"/>
              <a:t>1. La carica di assessore è incompatibile con la carica di consigliere comunale e provinciale.</a:t>
            </a:r>
          </a:p>
          <a:p>
            <a:r>
              <a:rPr lang="it-IT" dirty="0" smtClean="0"/>
              <a:t>2. Qualora un consigliere comunale o provinciale assuma la carica di assessore nella rispettiva giunta, cessa dalla carica di consigliere all'atto dell'accettazione della nomina, ed al suo posto subentra il primo dei non eletti.</a:t>
            </a:r>
          </a:p>
          <a:p>
            <a:r>
              <a:rPr lang="it-IT" dirty="0" smtClean="0"/>
              <a:t>non si applicano ai comuni con popolazione sino a 15.000 abitanti.</a:t>
            </a:r>
          </a:p>
          <a:p>
            <a:r>
              <a:rPr lang="it-IT" dirty="0" smtClean="0"/>
              <a:t>Il coniuge, gli ascendenti, i discendenti, i parenti e affini entro il terzo grado, del sindaco o del presidente della giunta provinciale, non possono far parte della rispettiva giunta né essere nominati rappresentanti del comune e della provincia.</a:t>
            </a:r>
          </a:p>
          <a:p>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smtClean="0"/>
              <a:t>Le cariche di presidente provinciale, nonché di sindaco e di assessore dei comuni compresi nel territorio della regione, sono incompatibili con la carica di consigliere regionale.</a:t>
            </a:r>
          </a:p>
          <a:p>
            <a:r>
              <a:rPr lang="it-IT" dirty="0" smtClean="0"/>
              <a:t>2. Le cariche di consigliere comunale e circoscrizionale sono incompatibili, rispettivamente, con quelle di consigliere comunale di altro comune e di consigliere circoscrizionale di altra circoscrizione, anche di altro comune.</a:t>
            </a:r>
          </a:p>
          <a:p>
            <a:r>
              <a:rPr lang="it-IT" dirty="0" smtClean="0"/>
              <a:t>3. La carica di consigliere comunale è incompatibile con quella di consigliere di una circoscrizione dello stesso o di altro comune</a:t>
            </a:r>
          </a:p>
          <a:p>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Quando successivamente alla elezione si verifichi qualcuna delle condizioni previste dal presente capo come causa di ineleggibilità ovvero esista al momento della elezione o si verifichi successivamente qualcuna delle condizioni di incompatibilità previste dal presente capo il consiglio di cui l'interessato fa parte gliela contesta.</a:t>
            </a:r>
          </a:p>
          <a:p>
            <a:r>
              <a:rPr lang="it-IT" dirty="0" smtClean="0"/>
              <a:t>L'amministratore locale ha dieci giorni di tempo per formulare osservazioni o per eliminare le cause di ineleggibilità sopravvenute o di incompatibilità.</a:t>
            </a:r>
          </a:p>
          <a:p>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20000"/>
          </a:bodyPr>
          <a:lstStyle/>
          <a:p>
            <a:r>
              <a:rPr lang="it-IT" dirty="0" smtClean="0"/>
              <a:t>Entro i 10 giorni successivi </a:t>
            </a:r>
            <a:r>
              <a:rPr lang="it-IT" dirty="0" smtClean="0"/>
              <a:t>alla verifica della situazione di I/</a:t>
            </a:r>
            <a:r>
              <a:rPr lang="it-IT" dirty="0" err="1" smtClean="0"/>
              <a:t>I</a:t>
            </a:r>
            <a:r>
              <a:rPr lang="it-IT" dirty="0" smtClean="0"/>
              <a:t>/</a:t>
            </a:r>
            <a:r>
              <a:rPr lang="it-IT" dirty="0" err="1" smtClean="0"/>
              <a:t>I</a:t>
            </a:r>
            <a:r>
              <a:rPr lang="it-IT" dirty="0" smtClean="0"/>
              <a:t> il </a:t>
            </a:r>
            <a:r>
              <a:rPr lang="it-IT" dirty="0" smtClean="0"/>
              <a:t>consiglio delibera definitivamente e, ove ritenga sussistente la causa di ineleggibilità o di incompatibilità, invita l'amministratore a rimuoverla o ad esprimere, se del caso, la opzione per la carica che intende conservare.</a:t>
            </a:r>
          </a:p>
          <a:p>
            <a:r>
              <a:rPr lang="it-IT" dirty="0" smtClean="0"/>
              <a:t>Qualora l'amministratore non vi provveda entro i successivi 10 giorni il consiglio lo dichiara decaduto. Contro la deliberazione adottata è ammesso ricorso giurisdizionale al tribunale competente per territorio.</a:t>
            </a:r>
          </a:p>
          <a:p>
            <a:r>
              <a:rPr lang="it-IT" dirty="0" smtClean="0"/>
              <a:t>La deliberazione deve essere, nel giorno successivo, depositata nella segreteria del consiglio e notificata, entro i cinque giorni successivi, a colui che è stato dichiarato decaduto.</a:t>
            </a:r>
          </a:p>
          <a:p>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Azione popolare</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La decadenza dalla carica di sindaco, presidente della provincia, consigliere comunale, provinciale o circoscrizionale può essere promossa in prima istanza da qualsiasi cittadino elettore del comune, o da chiunque altro vi abbia interesse davanti al tribunale civile, con ricorso da notificare all'amministratore ovvero agli amministratori interessati, nonché al sindaco o al presidente della provincia.</a:t>
            </a:r>
          </a:p>
          <a:p>
            <a:r>
              <a:rPr lang="it-IT" dirty="0" smtClean="0"/>
              <a:t>L'azione può essere promossa anche dal prefetto.</a:t>
            </a:r>
          </a:p>
          <a:p>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dirigenti</a:t>
            </a:r>
            <a:endParaRPr lang="it-IT" dirty="0"/>
          </a:p>
        </p:txBody>
      </p:sp>
      <p:sp>
        <p:nvSpPr>
          <p:cNvPr id="3" name="Segnaposto contenuto 2"/>
          <p:cNvSpPr>
            <a:spLocks noGrp="1"/>
          </p:cNvSpPr>
          <p:nvPr>
            <p:ph sz="quarter" idx="1"/>
          </p:nvPr>
        </p:nvSpPr>
        <p:spPr/>
        <p:txBody>
          <a:bodyPr>
            <a:normAutofit fontScale="85000" lnSpcReduction="20000"/>
          </a:bodyPr>
          <a:lstStyle/>
          <a:p>
            <a:r>
              <a:rPr lang="it-IT" dirty="0" smtClean="0"/>
              <a:t>Gli incarichi dirigenziali sono conferiti a tempo determinato, con provvedimento motivato e con le modalità fissate dal regolamento sull'ordinamento degli uffici e dei servizi, secondo criteri di competenza professionale, in relazione agli obiettivi indicati nel programma amministrativo del sindaco e sono revocati in caso di inosservanza delle direttive del sindaco della giunta o dell'assessore di riferimento, o in caso di mancato raggiungimento al termine di ciascun anno finanziario degli obiettivi assegnati nel piano esecutivo di gestione o per responsabilità particolarmente grave o reiterata e negli altri casi disciplinati dai contratti collettivi di lavoro. L'attribuzione degli incarichi può prescindere dalla precedente assegnazione di funzioni di direzione a seguito di concorsi.</a:t>
            </a:r>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Nei comuni privi di personale di qualifica dirigenziale le funzioni di cui all'articolo 107, commi 2 e 3, fatta salva l'applicazione dell'articolo 97, comma 4, lettera d), possono essere attribuite, a seguito di provvedimento motivato del sindaco, ai responsabili degli uffici o dei servizi, indipendentemente dalla loro qualifica funzionale,</a:t>
            </a:r>
            <a:endParaRPr lang="it-IT"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Spetta ai dirigenti la direzione degli uffici e dei servizi secondo i criteri e le norme dettati dagli statuti e dai regolamenti. Questi si uniformano al principio per cui i poteri di indirizzo e di controllo politico- amministrativo spettano agli organi di governo, mentre la gestione amministrativa, finanziaria e tecnica è attribuita ai dirigenti mediante autonomi poteri di spesa, di organizzazione delle risorse umane, strumentali e di controllo</a:t>
            </a:r>
            <a:endParaRPr lang="it-IT"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Spettano ai dirigenti tutti i compiti, compresa l'adozione degli atti e provvedimenti amministrativi che impegnano l'amministrazione verso l'esterno, non ricompresi espressamente dalla legge o dallo statuto tra le funzioni di indirizzo e controllo politico-amministrativo degli organi di governo dell'ente o non rientranti tra le funzioni del segretario o del direttore generale,</a:t>
            </a:r>
            <a:endParaRPr lang="it-IT"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err="1" smtClean="0"/>
              <a:t>ono</a:t>
            </a:r>
            <a:r>
              <a:rPr lang="it-IT" dirty="0" smtClean="0"/>
              <a:t> attribuiti ai dirigenti tutti i compiti di attuazione degli obiettivi e dei programmi definiti con gli atti di indirizzo adottati dai medesimi organi, tra i quali in particolare, secondo le modalità stabilite dallo statuto o dai regolamenti dell'ente:</a:t>
            </a:r>
          </a:p>
          <a:p>
            <a:r>
              <a:rPr lang="it-IT" dirty="0" smtClean="0"/>
              <a:t>a) la presidenza delle commissioni di gara e di concorso;</a:t>
            </a:r>
            <a:br>
              <a:rPr lang="it-IT" dirty="0" smtClean="0"/>
            </a:br>
            <a:r>
              <a:rPr lang="it-IT" dirty="0" smtClean="0"/>
              <a:t>b) la responsabilità delle procedure d'appalto e di concorso;</a:t>
            </a:r>
            <a:br>
              <a:rPr lang="it-IT" dirty="0" smtClean="0"/>
            </a:br>
            <a:r>
              <a:rPr lang="it-IT" dirty="0" smtClean="0"/>
              <a:t>c) la stipulazione dei contratti;</a:t>
            </a:r>
            <a:br>
              <a:rPr lang="it-IT" dirty="0" smtClean="0"/>
            </a:br>
            <a:r>
              <a:rPr lang="it-IT" dirty="0" smtClean="0"/>
              <a:t>d) gli atti di gestione finanziaria, ivi compresa l'assunzione di impegni di spesa;</a:t>
            </a:r>
            <a:br>
              <a:rPr lang="it-IT" dirty="0" smtClean="0"/>
            </a:br>
            <a:r>
              <a:rPr lang="it-IT" dirty="0" smtClean="0"/>
              <a:t>e) gli atti di amministrazione e gestione del personale;</a:t>
            </a:r>
          </a:p>
          <a:p>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smtClean="0"/>
              <a:t>f) i provvedimenti di autorizzazione, concessione o analoghi, il cui rilascio presupponga accertamenti e valutazioni, anche di natura discrezionale, nel rispetto di criteri predeterminati dalla legge, dai regolamenti, da atti generali di indirizzo, ivi comprese le autorizzazioni e le concessioni edilizie;</a:t>
            </a:r>
            <a:br>
              <a:rPr lang="it-IT" dirty="0" smtClean="0"/>
            </a:br>
            <a:r>
              <a:rPr lang="it-IT" dirty="0" smtClean="0"/>
              <a:t>g) tutti i provvedimenti di sospensione dei lavori, abbattimento e riduzione in pristino di competenza comunale, nonché i poteri di vigilanza edilizia e di irrogazione delle sanzioni amministrative previsti dalla vigente legislazione statale e regionale in materia di prevenzione e repressione dell'abusivismo edilizio e </a:t>
            </a:r>
            <a:r>
              <a:rPr lang="it-IT" dirty="0" err="1" smtClean="0"/>
              <a:t>paesaggistico-ambientale</a:t>
            </a:r>
            <a:r>
              <a:rPr lang="it-IT" dirty="0" smtClean="0"/>
              <a:t>;</a:t>
            </a:r>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h) le attestazioni, certificazioni, comunicazioni, diffide, verbali, autenticazioni, legalizzazioni ed ogni altro atto costituente manifestazione di giudizio e di conoscenza;</a:t>
            </a:r>
            <a:br>
              <a:rPr lang="it-IT" dirty="0" smtClean="0"/>
            </a:br>
            <a:r>
              <a:rPr lang="it-IT" dirty="0" smtClean="0"/>
              <a:t>i) gli atti ad essi attribuiti dallo statuto e dai regolamenti o, in base a questi, delegati dal sindaco</a:t>
            </a:r>
          </a:p>
          <a:p>
            <a:endParaRPr lang="it-IT" dirty="0" smtClean="0"/>
          </a:p>
          <a:p>
            <a:r>
              <a:rPr lang="it-IT" dirty="0" smtClean="0"/>
              <a:t>I dirigenti sono direttamente responsabili, in via esclusiva, in relazione agli obiettivi dell'ente, della correttezza amministrativa, della efficienza e dei risultati della gestione.</a:t>
            </a:r>
            <a:endParaRPr lang="it-IT"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Direttore generale</a:t>
            </a:r>
            <a:endParaRPr lang="it-IT" dirty="0"/>
          </a:p>
        </p:txBody>
      </p:sp>
      <p:sp>
        <p:nvSpPr>
          <p:cNvPr id="3" name="Segnaposto contenuto 2"/>
          <p:cNvSpPr>
            <a:spLocks noGrp="1"/>
          </p:cNvSpPr>
          <p:nvPr>
            <p:ph sz="quarter" idx="1"/>
          </p:nvPr>
        </p:nvSpPr>
        <p:spPr/>
        <p:txBody>
          <a:bodyPr>
            <a:normAutofit fontScale="92500" lnSpcReduction="20000"/>
          </a:bodyPr>
          <a:lstStyle/>
          <a:p>
            <a:r>
              <a:rPr lang="it-IT" dirty="0" smtClean="0"/>
              <a:t>Il sindaco nei comuni con popolazione superiore ai </a:t>
            </a:r>
            <a:r>
              <a:rPr lang="it-IT" i="1" dirty="0" smtClean="0"/>
              <a:t>[15.000 abitanti]</a:t>
            </a:r>
            <a:r>
              <a:rPr lang="it-IT" dirty="0" smtClean="0"/>
              <a:t> </a:t>
            </a:r>
            <a:r>
              <a:rPr lang="it-IT" i="1" dirty="0" smtClean="0"/>
              <a:t>(100.000 abitanti - </a:t>
            </a:r>
            <a:r>
              <a:rPr lang="it-IT" i="1" dirty="0" err="1" smtClean="0"/>
              <a:t>n.d.r.</a:t>
            </a:r>
            <a:r>
              <a:rPr lang="it-IT" i="1" dirty="0" smtClean="0"/>
              <a:t>)</a:t>
            </a:r>
            <a:r>
              <a:rPr lang="it-IT" dirty="0" smtClean="0"/>
              <a:t> e il presidente della provincia, previa deliberazione della giunta comunale o provinciale, possono nominare un direttore generale, al di fuori della dotazione organica e con contratto a tempo determinato, e secondo criteri stabiliti dal regolamento di organizzazione degli uffici e dei servizi, che provvede ad attuare gli indirizzi e gli obiettivi stabiliti dagli organi di governo dell'ente, secondo le direttive impartite dal sindaco o dal presidente della provincia, e che sovrintende alla gestione dell'ente, perseguendo livelli ottimali di efficacia ed efficienza. </a:t>
            </a:r>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Compete in particolare al direttore generale la predisposizione del piano dettagliato di obiettivi nonché la proposta di piano esecutivo di gestione. A tali fini, al direttore generale rispondono, nell'esercizio delle funzioni loro assegnate, i dirigenti dell'ente, ad eccezione del segretario del comune e della provincia.</a:t>
            </a:r>
            <a:endParaRPr lang="it-IT"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direttore generale è revocato dal sindaco o dal presidente della provincia, previa deliberazione della giunta comunale o provinciale. La durata dell'incarico non può eccedere quella del mandato del sindaco o del presidente della provincia</a:t>
            </a:r>
            <a:endParaRPr lang="it-IT"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Segretario comunale</a:t>
            </a:r>
            <a:endParaRPr lang="it-IT" dirty="0"/>
          </a:p>
        </p:txBody>
      </p:sp>
      <p:sp>
        <p:nvSpPr>
          <p:cNvPr id="3" name="Segnaposto contenuto 2"/>
          <p:cNvSpPr>
            <a:spLocks noGrp="1"/>
          </p:cNvSpPr>
          <p:nvPr>
            <p:ph sz="quarter" idx="1"/>
          </p:nvPr>
        </p:nvSpPr>
        <p:spPr/>
        <p:txBody>
          <a:bodyPr>
            <a:normAutofit/>
          </a:bodyPr>
          <a:lstStyle/>
          <a:p>
            <a:r>
              <a:rPr lang="it-IT" dirty="0" smtClean="0"/>
              <a:t>Il comune e la provincia hanno un segretario titolare dipendente dall'Agenzia autonoma per la gestione dell'albo dei segretari comunali e provinciali, Il segretario comunale e provinciale svolge compiti di collaborazione e funzioni di assistenza </a:t>
            </a:r>
            <a:r>
              <a:rPr lang="it-IT" dirty="0" err="1" smtClean="0"/>
              <a:t>giuridico-amministrativa</a:t>
            </a:r>
            <a:r>
              <a:rPr lang="it-IT" dirty="0" smtClean="0"/>
              <a:t> nei confronti degli organi dell'ente in ordine alla conformità dell'azione amministrativa alle leggi, allo statuto ed ai regolamenti</a:t>
            </a:r>
          </a:p>
          <a:p>
            <a:endParaRPr lang="it-IT"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612648" y="1600200"/>
            <a:ext cx="8153400" cy="4781128"/>
          </a:xfrm>
        </p:spPr>
        <p:txBody>
          <a:bodyPr>
            <a:normAutofit fontScale="85000" lnSpcReduction="10000"/>
          </a:bodyPr>
          <a:lstStyle/>
          <a:p>
            <a:r>
              <a:rPr lang="it-IT" dirty="0" smtClean="0"/>
              <a:t>Il segretario sovrintende allo svolgimento delle funzioni dei dirigenti e ne coordina l'attività, salvo quando c’è  il direttore generale. Il segretario inoltre:</a:t>
            </a:r>
          </a:p>
          <a:p>
            <a:r>
              <a:rPr lang="it-IT" dirty="0" smtClean="0"/>
              <a:t>a) partecipa con funzioni consultive, referenti e di assistenza alle riunioni del consiglio e della giunta e ne cura la verbalizzazione;</a:t>
            </a:r>
            <a:br>
              <a:rPr lang="it-IT" dirty="0" smtClean="0"/>
            </a:br>
            <a:r>
              <a:rPr lang="it-IT" dirty="0" smtClean="0"/>
              <a:t>b) esprime il parere di cui all'articolo 49</a:t>
            </a:r>
            <a:br>
              <a:rPr lang="it-IT" dirty="0" smtClean="0"/>
            </a:br>
            <a:r>
              <a:rPr lang="it-IT" dirty="0" smtClean="0"/>
              <a:t>c) roga, su richiesta dell’ente, i contratti nei quali l’ente è parte e autentica scritture private ed atti unilaterali nell'interesse dell'ente;</a:t>
            </a:r>
            <a:br>
              <a:rPr lang="it-IT" dirty="0" smtClean="0"/>
            </a:br>
            <a:r>
              <a:rPr lang="it-IT" dirty="0" smtClean="0"/>
              <a:t>altra funzione attribuitagli dallo statuto o dai regolamenti, o conferitagli dal sindaco o dal presidente della provincia;</a:t>
            </a:r>
            <a:br>
              <a:rPr lang="it-IT" dirty="0" smtClean="0"/>
            </a:br>
            <a:r>
              <a:rPr lang="it-IT" dirty="0" smtClean="0"/>
              <a:t>e) esercita le funzioni di direttore generale</a:t>
            </a:r>
          </a:p>
          <a:p>
            <a:endParaRPr lang="it-IT"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10000"/>
          </a:bodyPr>
          <a:lstStyle/>
          <a:p>
            <a:r>
              <a:rPr lang="it-IT" dirty="0" smtClean="0"/>
              <a:t>l regolamento sull'ordinamento degli uffici e dei servizi, può prevedere un vicesegretario per coadiuvare il segretario e sostituirlo nei casi di vacanza, assenza o impedimento.</a:t>
            </a:r>
          </a:p>
          <a:p>
            <a:r>
              <a:rPr lang="it-IT" dirty="0" smtClean="0"/>
              <a:t>L'albo nazionale dei segretari comunali e provinciali, al quale si accede per concorso, è articolato in sezioni regionali.</a:t>
            </a:r>
          </a:p>
          <a:p>
            <a:r>
              <a:rPr lang="it-IT" dirty="0" smtClean="0"/>
              <a:t>L'iscrizione all'albo è subordinata al possesso dell'abilitazione concessa dalla Scuola superiore per la formazione e la specializzazione dei dirigenti della pubblica amministrazione locale ovvero dalla sezione autonoma della Scuola superiore dell'amministrazione dell'interno</a:t>
            </a:r>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612648" y="1600200"/>
            <a:ext cx="8153400" cy="4997152"/>
          </a:xfrm>
        </p:spPr>
        <p:txBody>
          <a:bodyPr>
            <a:normAutofit fontScale="92500" lnSpcReduction="20000"/>
          </a:bodyPr>
          <a:lstStyle/>
          <a:p>
            <a:r>
              <a:rPr lang="it-IT" dirty="0" smtClean="0"/>
              <a:t>Il sindaco e il presidente della provincia nominano il segretario, che dipende funzionalmente dal capo dell'amministrazione, scegliendolo tra gli iscritti all'albo</a:t>
            </a:r>
          </a:p>
          <a:p>
            <a:r>
              <a:rPr lang="it-IT" dirty="0" smtClean="0"/>
              <a:t>la nomina ha durata corrispondente a quella del mandato del sindaco o del presidente della provincia che lo ha nominato. Il segretario cessa automaticamente dall'incarico con la cessazione del mandato del sindaco e del presidente della provincia, continuando ad esercitare le funzioni sino alla nomina del nuovo segretario.</a:t>
            </a:r>
          </a:p>
          <a:p>
            <a:r>
              <a:rPr lang="it-IT" dirty="0" smtClean="0"/>
              <a:t> La nomina è disposta non prima di sessanta giorni e non oltre centoventi giorni dalla data di insediamento del sindaco e del presidente della provincia, decorsi i quali il segretario è confermato.</a:t>
            </a:r>
          </a:p>
          <a:p>
            <a:endParaRPr lang="it-IT"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smtClean="0"/>
              <a:t>Il segretario può essere revocato con provvedimento motivato del sindaco o del presidente della provincia, previa deliberazione della giunta, per violazione dei doveri d'ufficio</a:t>
            </a:r>
            <a:endParaRPr lang="it-IT"/>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Luna">
  <a:themeElements>
    <a:clrScheme name="Luna">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Luna">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Lun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963</TotalTime>
  <Words>3654</Words>
  <Application>Microsoft Office PowerPoint</Application>
  <PresentationFormat>Presentazione su schermo (4:3)</PresentationFormat>
  <Paragraphs>117</Paragraphs>
  <Slides>59</Slides>
  <Notes>0</Notes>
  <HiddenSlides>0</HiddenSlides>
  <MMClips>0</MMClips>
  <ScaleCrop>false</ScaleCrop>
  <HeadingPairs>
    <vt:vector size="4" baseType="variant">
      <vt:variant>
        <vt:lpstr>Tema</vt:lpstr>
      </vt:variant>
      <vt:variant>
        <vt:i4>1</vt:i4>
      </vt:variant>
      <vt:variant>
        <vt:lpstr>Titoli diapositive</vt:lpstr>
      </vt:variant>
      <vt:variant>
        <vt:i4>59</vt:i4>
      </vt:variant>
    </vt:vector>
  </HeadingPairs>
  <TitlesOfParts>
    <vt:vector size="60" baseType="lpstr">
      <vt:lpstr>Luna</vt:lpstr>
      <vt:lpstr>GIUNTA</vt:lpstr>
      <vt:lpstr>Diapositiva 2</vt:lpstr>
      <vt:lpstr>Diapositiva 3</vt:lpstr>
      <vt:lpstr>Diapositiva 4</vt:lpstr>
      <vt:lpstr>pareri</vt:lpstr>
      <vt:lpstr>SINDACO</vt:lpstr>
      <vt:lpstr>CAPO AMMINISTRAZIONE COMUNALE</vt:lpstr>
      <vt:lpstr>Diapositiva 8</vt:lpstr>
      <vt:lpstr>Diapositiva 9</vt:lpstr>
      <vt:lpstr>Diapositiva 10</vt:lpstr>
      <vt:lpstr>Diapositiva 11</vt:lpstr>
      <vt:lpstr>Diapositiva 12</vt:lpstr>
      <vt:lpstr>Diapositiva 13</vt:lpstr>
      <vt:lpstr>Diapositiva 14</vt:lpstr>
      <vt:lpstr>COME UFFICIALE DI GOVERNO</vt:lpstr>
      <vt:lpstr>Diapositiva 16</vt:lpstr>
      <vt:lpstr>Diapositiva 17</vt:lpstr>
      <vt:lpstr>Diapositiva 18</vt:lpstr>
      <vt:lpstr>Diapositiva 19</vt:lpstr>
      <vt:lpstr>Diapositiva 20</vt:lpstr>
      <vt:lpstr>Diapositiva 21</vt:lpstr>
      <vt:lpstr>Mozione di sfiducia</vt:lpstr>
      <vt:lpstr>Diapositiva 23</vt:lpstr>
      <vt:lpstr>Diapositiva 24</vt:lpstr>
      <vt:lpstr>ELETTORATO PASSIVO</vt:lpstr>
      <vt:lpstr>REQUISITI PER CANDIDARSI</vt:lpstr>
      <vt:lpstr>OBBLIGO DI OPZIONE</vt:lpstr>
      <vt:lpstr>Diapositiva 28</vt:lpstr>
      <vt:lpstr>Diapositiva 29</vt:lpstr>
      <vt:lpstr>Diapositiva 30</vt:lpstr>
      <vt:lpstr>Diapositiva 31</vt:lpstr>
      <vt:lpstr>Diapositiva 32</vt:lpstr>
      <vt:lpstr>Diapositiva 33</vt:lpstr>
      <vt:lpstr>INELEGGIBILITA’</vt:lpstr>
      <vt:lpstr>Diapositiva 35</vt:lpstr>
      <vt:lpstr>INCOMPATIBILITA’</vt:lpstr>
      <vt:lpstr>Diapositiva 37</vt:lpstr>
      <vt:lpstr>Diapositiva 38</vt:lpstr>
      <vt:lpstr>Diapositiva 39</vt:lpstr>
      <vt:lpstr>Ulteriori incompatibilità</vt:lpstr>
      <vt:lpstr>Diapositiva 41</vt:lpstr>
      <vt:lpstr>Diapositiva 42</vt:lpstr>
      <vt:lpstr>Diapositiva 43</vt:lpstr>
      <vt:lpstr>Azione popolare</vt:lpstr>
      <vt:lpstr>dirigenti</vt:lpstr>
      <vt:lpstr>Diapositiva 46</vt:lpstr>
      <vt:lpstr>Diapositiva 47</vt:lpstr>
      <vt:lpstr>Diapositiva 48</vt:lpstr>
      <vt:lpstr>Diapositiva 49</vt:lpstr>
      <vt:lpstr>Diapositiva 50</vt:lpstr>
      <vt:lpstr>Diapositiva 51</vt:lpstr>
      <vt:lpstr>Direttore generale</vt:lpstr>
      <vt:lpstr>Diapositiva 53</vt:lpstr>
      <vt:lpstr>Diapositiva 54</vt:lpstr>
      <vt:lpstr>Segretario comunale</vt:lpstr>
      <vt:lpstr>Diapositiva 56</vt:lpstr>
      <vt:lpstr>Diapositiva 57</vt:lpstr>
      <vt:lpstr>Diapositiva 58</vt:lpstr>
      <vt:lpstr>Diapositiva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GIUNTA</dc:title>
  <dc:creator>Windows User</dc:creator>
  <cp:lastModifiedBy>Windows User</cp:lastModifiedBy>
  <cp:revision>2</cp:revision>
  <dcterms:created xsi:type="dcterms:W3CDTF">2018-03-12T11:55:57Z</dcterms:created>
  <dcterms:modified xsi:type="dcterms:W3CDTF">2018-03-13T07:42:28Z</dcterms:modified>
</cp:coreProperties>
</file>